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2" r:id="rId3"/>
    <p:sldId id="299" r:id="rId4"/>
    <p:sldId id="269" r:id="rId5"/>
    <p:sldId id="277" r:id="rId6"/>
    <p:sldId id="307" r:id="rId7"/>
    <p:sldId id="285" r:id="rId8"/>
    <p:sldId id="305" r:id="rId9"/>
    <p:sldId id="287" r:id="rId10"/>
    <p:sldId id="311" r:id="rId11"/>
    <p:sldId id="313" r:id="rId12"/>
    <p:sldId id="314" r:id="rId13"/>
    <p:sldId id="331" r:id="rId14"/>
    <p:sldId id="338" r:id="rId15"/>
    <p:sldId id="292" r:id="rId16"/>
    <p:sldId id="317" r:id="rId17"/>
    <p:sldId id="290" r:id="rId18"/>
    <p:sldId id="333" r:id="rId19"/>
    <p:sldId id="334" r:id="rId20"/>
    <p:sldId id="335" r:id="rId21"/>
    <p:sldId id="336" r:id="rId22"/>
    <p:sldId id="337" r:id="rId23"/>
    <p:sldId id="339" r:id="rId24"/>
    <p:sldId id="318" r:id="rId25"/>
    <p:sldId id="319" r:id="rId26"/>
    <p:sldId id="320" r:id="rId27"/>
    <p:sldId id="295" r:id="rId28"/>
    <p:sldId id="321" r:id="rId29"/>
    <p:sldId id="322" r:id="rId30"/>
    <p:sldId id="323" r:id="rId31"/>
    <p:sldId id="324" r:id="rId32"/>
    <p:sldId id="325" r:id="rId33"/>
    <p:sldId id="327" r:id="rId34"/>
    <p:sldId id="330" r:id="rId35"/>
  </p:sldIdLst>
  <p:sldSz cx="9144000" cy="6858000" type="screen4x3"/>
  <p:notesSz cx="7053263" cy="10180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60"/>
  </p:normalViewPr>
  <p:slideViewPr>
    <p:cSldViewPr>
      <p:cViewPr varScale="1">
        <p:scale>
          <a:sx n="70" d="100"/>
          <a:sy n="70" d="100"/>
        </p:scale>
        <p:origin x="5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l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r">
              <a:defRPr sz="1300"/>
            </a:lvl1pPr>
          </a:lstStyle>
          <a:p>
            <a:pPr>
              <a:defRPr/>
            </a:pPr>
            <a:fld id="{7766E94E-0EC3-4E7D-A605-B57B8BB75F27}" type="datetimeFigureOut">
              <a:rPr lang="en-US"/>
              <a:pPr>
                <a:defRPr/>
              </a:pPr>
              <a:t>9/13/2022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69839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9669839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r">
              <a:defRPr sz="1300"/>
            </a:lvl1pPr>
          </a:lstStyle>
          <a:p>
            <a:pPr>
              <a:defRPr/>
            </a:pPr>
            <a:fld id="{68484EA1-66D9-436C-853A-CC3F31E10A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59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l">
              <a:defRPr sz="1300"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r">
              <a:defRPr sz="1300"/>
            </a:lvl1pPr>
          </a:lstStyle>
          <a:p>
            <a:pPr>
              <a:defRPr/>
            </a:pPr>
            <a:fld id="{69FD8AFD-980A-46A2-890B-A6090BB30BDD}" type="datetimeFigureOut">
              <a:rPr lang="fr-FR"/>
              <a:pPr>
                <a:defRPr/>
              </a:pPr>
              <a:t>13/09/2022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763588"/>
            <a:ext cx="5089525" cy="381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2" tIns="49236" rIns="98472" bIns="49236" rtlCol="0" anchor="ctr"/>
          <a:lstStyle/>
          <a:p>
            <a:pPr lvl="0"/>
            <a:endParaRPr lang="fr-CA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5327" y="4835803"/>
            <a:ext cx="5642610" cy="4581287"/>
          </a:xfrm>
          <a:prstGeom prst="rect">
            <a:avLst/>
          </a:prstGeom>
        </p:spPr>
        <p:txBody>
          <a:bodyPr vert="horz" lIns="98472" tIns="49236" rIns="98472" bIns="49236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669839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95217" y="9669839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r">
              <a:defRPr sz="1300"/>
            </a:lvl1pPr>
          </a:lstStyle>
          <a:p>
            <a:pPr>
              <a:defRPr/>
            </a:pPr>
            <a:fld id="{D1CA1596-5DEF-4511-8E51-7BD15243A6A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2586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0C83-3FF9-4A11-A45C-D8E116F5E29F}" type="datetimeFigureOut">
              <a:rPr lang="fr-FR"/>
              <a:pPr>
                <a:defRPr/>
              </a:pPr>
              <a:t>13/09/2022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EC04-26D8-420D-B224-206F9B12FA8C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9588-F0A0-4D5E-A456-23F6D375E14A}" type="datetimeFigureOut">
              <a:rPr lang="fr-FR"/>
              <a:pPr>
                <a:defRPr/>
              </a:pPr>
              <a:t>13/09/2022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5B08-62E0-41B5-A103-97295BFCFF8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9535-3B62-4B41-87A5-334F8695E2AD}" type="datetimeFigureOut">
              <a:rPr lang="fr-FR"/>
              <a:pPr>
                <a:defRPr/>
              </a:pPr>
              <a:t>13/09/2022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C9F89-72A0-483C-B78C-E337EC993182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DF93-2F9C-457B-A4FE-6083FFD82FA9}" type="datetimeFigureOut">
              <a:rPr lang="fr-FR"/>
              <a:pPr>
                <a:defRPr/>
              </a:pPr>
              <a:t>13/09/2022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E41A-E852-47C3-A70C-55070D8A4FA5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C9CD-B804-445A-AFB1-84D7D183F4FF}" type="datetimeFigureOut">
              <a:rPr lang="fr-FR"/>
              <a:pPr>
                <a:defRPr/>
              </a:pPr>
              <a:t>13/09/2022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361D-71EA-4622-8026-B048C5D048F9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763C-80EF-4B08-8FCE-9A50236086FE}" type="datetimeFigureOut">
              <a:rPr lang="fr-FR"/>
              <a:pPr>
                <a:defRPr/>
              </a:pPr>
              <a:t>13/09/2022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92E0-198A-4501-BC8D-5F3E866CDD5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DF70-669A-4501-9726-73C56BCF0AA3}" type="datetimeFigureOut">
              <a:rPr lang="fr-FR"/>
              <a:pPr>
                <a:defRPr/>
              </a:pPr>
              <a:t>13/09/2022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4989-DDD0-4E45-A461-CA84AAFED446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CD4B-1B0B-4B56-95EE-6269DF81EA9C}" type="datetimeFigureOut">
              <a:rPr lang="fr-FR"/>
              <a:pPr>
                <a:defRPr/>
              </a:pPr>
              <a:t>13/09/2022</a:t>
            </a:fld>
            <a:endParaRPr lang="fr-CA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97C9-284F-425A-85CA-D9D715DD0359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9D89-7B69-49AC-90CE-15EF3B205DBD}" type="datetimeFigureOut">
              <a:rPr lang="fr-FR"/>
              <a:pPr>
                <a:defRPr/>
              </a:pPr>
              <a:t>13/09/2022</a:t>
            </a:fld>
            <a:endParaRPr lang="fr-CA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2338-469C-45D0-B91E-0C935D3A7759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5900-10EE-4158-9B83-F315B3C86DA2}" type="datetimeFigureOut">
              <a:rPr lang="fr-FR"/>
              <a:pPr>
                <a:defRPr/>
              </a:pPr>
              <a:t>13/09/2022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BE7D-075C-43D5-B752-D4CAD4F829CD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5D6B-9F49-4420-9D93-167360D02495}" type="datetimeFigureOut">
              <a:rPr lang="fr-FR"/>
              <a:pPr>
                <a:defRPr/>
              </a:pPr>
              <a:t>13/09/2022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6689-4117-4312-A9FB-A8317E035E52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0E835C-4926-49D2-9CFA-FE87349A8F16}" type="datetimeFigureOut">
              <a:rPr lang="fr-FR"/>
              <a:pPr>
                <a:defRPr/>
              </a:pPr>
              <a:t>13/09/2022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B2CFB9-4F96-4D78-B7E5-7D933064D6F2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arentsafe.lgfl.ne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arentingsmart.place2be.org.uk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credheart.islington.sch.u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acredheart.islington.sch.uk/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8313" y="1214438"/>
            <a:ext cx="7989887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sz="6000" b="1" dirty="0" smtClean="0">
                <a:solidFill>
                  <a:srgbClr val="404040"/>
                </a:solidFill>
              </a:rPr>
              <a:t>Parent/carer Information Meeting</a:t>
            </a:r>
            <a:r>
              <a:rPr lang="fr-CA" sz="4000" dirty="0" smtClean="0">
                <a:solidFill>
                  <a:srgbClr val="404040"/>
                </a:solidFill>
              </a:rPr>
              <a:t/>
            </a:r>
            <a:br>
              <a:rPr lang="fr-CA" sz="4000" dirty="0" smtClean="0">
                <a:solidFill>
                  <a:srgbClr val="404040"/>
                </a:solidFill>
              </a:rPr>
            </a:br>
            <a:endParaRPr lang="fr-CA" sz="4000" dirty="0" smtClean="0">
              <a:solidFill>
                <a:srgbClr val="404040"/>
              </a:solidFill>
            </a:endParaRPr>
          </a:p>
        </p:txBody>
      </p:sp>
      <p:sp>
        <p:nvSpPr>
          <p:cNvPr id="15362" name="Sous-titre 2"/>
          <p:cNvSpPr>
            <a:spLocks noGrp="1"/>
          </p:cNvSpPr>
          <p:nvPr>
            <p:ph type="subTitle" idx="1"/>
          </p:nvPr>
        </p:nvSpPr>
        <p:spPr>
          <a:xfrm>
            <a:off x="1385888" y="2143125"/>
            <a:ext cx="6400800" cy="3014067"/>
          </a:xfrm>
        </p:spPr>
        <p:txBody>
          <a:bodyPr/>
          <a:lstStyle/>
          <a:p>
            <a:pPr eaLnBrk="1" hangingPunct="1"/>
            <a:endParaRPr lang="fr-CA" dirty="0" smtClean="0">
              <a:solidFill>
                <a:srgbClr val="404040"/>
              </a:solidFill>
            </a:endParaRPr>
          </a:p>
          <a:p>
            <a:pPr eaLnBrk="1" hangingPunct="1"/>
            <a:r>
              <a:rPr lang="fr-CA" dirty="0" smtClean="0">
                <a:solidFill>
                  <a:srgbClr val="404040"/>
                </a:solidFill>
              </a:rPr>
              <a:t>Sacred Heart Catholic </a:t>
            </a:r>
            <a:r>
              <a:rPr lang="en-GB" dirty="0" smtClean="0">
                <a:solidFill>
                  <a:srgbClr val="404040"/>
                </a:solidFill>
              </a:rPr>
              <a:t>Primary</a:t>
            </a:r>
            <a:r>
              <a:rPr lang="fr-CA" dirty="0" smtClean="0">
                <a:solidFill>
                  <a:srgbClr val="404040"/>
                </a:solidFill>
              </a:rPr>
              <a:t> School</a:t>
            </a:r>
          </a:p>
          <a:p>
            <a:pPr eaLnBrk="1" hangingPunct="1"/>
            <a:r>
              <a:rPr lang="en-GB" dirty="0" smtClean="0">
                <a:solidFill>
                  <a:srgbClr val="404040"/>
                </a:solidFill>
              </a:rPr>
              <a:t>Autumn 2022</a:t>
            </a:r>
          </a:p>
          <a:p>
            <a:pPr eaLnBrk="1" hangingPunct="1"/>
            <a:r>
              <a:rPr lang="en-GB" dirty="0" smtClean="0">
                <a:solidFill>
                  <a:srgbClr val="404040"/>
                </a:solidFill>
              </a:rPr>
              <a:t>Year 3 St Martin - Miss Smith </a:t>
            </a:r>
          </a:p>
          <a:p>
            <a:pPr eaLnBrk="1" hangingPunct="1"/>
            <a:r>
              <a:rPr lang="en-GB" dirty="0" smtClean="0">
                <a:solidFill>
                  <a:srgbClr val="404040"/>
                </a:solidFill>
              </a:rPr>
              <a:t>Year 3 St Bernadette - Miss Walker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525"/>
            <a:ext cx="9144001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9500" y="404813"/>
            <a:ext cx="72850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409575" algn="l"/>
              </a:tabLst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Calibri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409575" algn="l"/>
              </a:tabLst>
              <a:defRPr/>
            </a:pPr>
            <a:endParaRPr lang="en-US" sz="2400" spc="-50" dirty="0">
              <a:solidFill>
                <a:prstClr val="black"/>
              </a:solidFill>
              <a:latin typeface="Arial" panose="020B0604020202020204" pitchFamily="34" charset="0"/>
              <a:ea typeface="Arial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079500" y="0"/>
            <a:ext cx="698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4400" dirty="0">
              <a:solidFill>
                <a:srgbClr val="000000"/>
              </a:solidFill>
            </a:endParaRP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179388" y="1050925"/>
            <a:ext cx="8496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GB" altLang="en-US" sz="24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3889071" y="96034"/>
            <a:ext cx="1362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Homework</a:t>
            </a:r>
            <a:endParaRPr lang="en-GB" altLang="en-US" sz="1000" dirty="0">
              <a:ea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8290" y="615840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Homework will start on Friday 16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 September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4969"/>
            <a:ext cx="8679051" cy="52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525"/>
            <a:ext cx="9144001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9500" y="404813"/>
            <a:ext cx="72850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409575" algn="l"/>
              </a:tabLst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Calibri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409575" algn="l"/>
              </a:tabLst>
              <a:defRPr/>
            </a:pPr>
            <a:endParaRPr lang="en-US" sz="2400" spc="-50" dirty="0">
              <a:solidFill>
                <a:prstClr val="black"/>
              </a:solidFill>
              <a:latin typeface="Arial" panose="020B0604020202020204" pitchFamily="34" charset="0"/>
              <a:ea typeface="Arial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079500" y="0"/>
            <a:ext cx="698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4400" dirty="0">
              <a:solidFill>
                <a:srgbClr val="000000"/>
              </a:solidFill>
            </a:endParaRP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179388" y="1050925"/>
            <a:ext cx="8496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GB" altLang="en-US" sz="24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3275856" y="195808"/>
            <a:ext cx="2197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Reading </a:t>
            </a:r>
            <a:endParaRPr lang="en-GB" altLang="en-US" sz="1800" dirty="0">
              <a:ea typeface="Calibri" pitchFamily="34" charset="0"/>
            </a:endParaRP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431800" y="966788"/>
            <a:ext cx="76327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In addition to the weekly homework, the children will be expected to complete daily reading from Monday- Friday. Expectations are as follows: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75968"/>
              </p:ext>
            </p:extLst>
          </p:nvPr>
        </p:nvGraphicFramePr>
        <p:xfrm>
          <a:off x="1762124" y="1849437"/>
          <a:ext cx="5616575" cy="2081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2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LKS2 – Year 3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 minutes per night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76" name="Rectangle 7"/>
          <p:cNvSpPr>
            <a:spLocks noChangeArrowheads="1"/>
          </p:cNvSpPr>
          <p:nvPr/>
        </p:nvSpPr>
        <p:spPr bwMode="auto">
          <a:xfrm>
            <a:off x="431800" y="3920021"/>
            <a:ext cx="82804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Please ensure that you sign your child’s Reading Record daily and comment if there is something you would like the teacher to know or when responding to a comment from the teacher. Your role in your child’s development of reading is crucial so please sign the Home/school Reading agreement which you will find at the front of your child’s Reading Record. </a:t>
            </a:r>
          </a:p>
        </p:txBody>
      </p:sp>
    </p:spTree>
    <p:extLst>
      <p:ext uri="{BB962C8B-B14F-4D97-AF65-F5344CB8AC3E}">
        <p14:creationId xmlns:p14="http://schemas.microsoft.com/office/powerpoint/2010/main" val="144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34594" y="906924"/>
            <a:ext cx="8640762" cy="42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tabLst>
                <a:tab pos="4095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4095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4095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4095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4095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095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095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095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095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3175"/>
              </a:spcBef>
            </a:pPr>
            <a:r>
              <a:rPr lang="en-US" altLang="en-US" sz="1400" dirty="0">
                <a:latin typeface="Arial" pitchFamily="34" charset="0"/>
              </a:rPr>
              <a:t>Child to read to parent and vice versa.</a:t>
            </a:r>
            <a:endParaRPr lang="en-GB" altLang="en-US" sz="1400" dirty="0">
              <a:latin typeface="Arial" pitchFamily="34" charset="0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altLang="en-US" sz="1400" dirty="0">
                <a:latin typeface="Arial" pitchFamily="34" charset="0"/>
              </a:rPr>
              <a:t>Parents to ask children questions about what they have read.(There are suggested questions in the ‘Helping your child with English’ document which can be found on the school </a:t>
            </a:r>
            <a:r>
              <a:rPr lang="en-US" altLang="en-US" sz="1400" dirty="0" smtClean="0">
                <a:latin typeface="Arial" pitchFamily="34" charset="0"/>
              </a:rPr>
              <a:t>website, as well as home learning resources and suggested reading lists. Some books may have suggested comprehension questions listed at the back. </a:t>
            </a:r>
            <a:endParaRPr lang="en-GB" altLang="en-US" sz="1400" dirty="0">
              <a:latin typeface="Arial" pitchFamily="34" charset="0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altLang="en-US" sz="1400" dirty="0" smtClean="0">
                <a:latin typeface="Arial" pitchFamily="34" charset="0"/>
              </a:rPr>
              <a:t>Parent </a:t>
            </a:r>
            <a:r>
              <a:rPr lang="en-US" altLang="en-US" sz="1400" dirty="0">
                <a:latin typeface="Arial" pitchFamily="34" charset="0"/>
              </a:rPr>
              <a:t>to </a:t>
            </a:r>
            <a:r>
              <a:rPr lang="en-US" altLang="en-US" sz="1400" dirty="0" smtClean="0">
                <a:latin typeface="Arial" pitchFamily="34" charset="0"/>
              </a:rPr>
              <a:t>sign, adding a comment is optional although please let us know any concerns you have or anything you feel is significant about your child’s reading.</a:t>
            </a:r>
            <a:endParaRPr lang="en-GB" altLang="en-US" sz="1400" dirty="0">
              <a:latin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400" dirty="0">
                <a:latin typeface="Arial" pitchFamily="34" charset="0"/>
              </a:rPr>
              <a:t>3x Book Not Signed (BNS) – Children will be asked to read during their</a:t>
            </a:r>
            <a:r>
              <a:rPr lang="en-GB" altLang="en-US" sz="1400" dirty="0">
                <a:latin typeface="Arial" pitchFamily="34" charset="0"/>
              </a:rPr>
              <a:t> </a:t>
            </a:r>
            <a:r>
              <a:rPr lang="en-US" altLang="en-US" sz="1400" dirty="0" smtClean="0">
                <a:latin typeface="Arial" pitchFamily="34" charset="0"/>
              </a:rPr>
              <a:t>H/W club on Friday.</a:t>
            </a:r>
            <a:endParaRPr lang="en-GB" altLang="en-US" sz="1400" dirty="0">
              <a:latin typeface="Arial" pitchFamily="34" charset="0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altLang="en-US" sz="1400" dirty="0">
                <a:latin typeface="Arial" pitchFamily="34" charset="0"/>
              </a:rPr>
              <a:t>Banded book levels – children should be able to read 95% of the book confidently to build up their confidence. As well as this, children need to be able to </a:t>
            </a:r>
            <a:r>
              <a:rPr lang="en-US" altLang="en-US" sz="1400" u="sng" dirty="0">
                <a:latin typeface="Arial" pitchFamily="34" charset="0"/>
              </a:rPr>
              <a:t>understand</a:t>
            </a:r>
            <a:r>
              <a:rPr lang="en-US" altLang="en-US" sz="1400" dirty="0">
                <a:latin typeface="Arial" pitchFamily="34" charset="0"/>
              </a:rPr>
              <a:t> what they are reading. </a:t>
            </a:r>
            <a:endParaRPr lang="en-US" altLang="en-US" sz="1400" dirty="0" smtClean="0">
              <a:latin typeface="Arial" pitchFamily="34" charset="0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GB" altLang="en-US" sz="1600" dirty="0" smtClean="0">
                <a:solidFill>
                  <a:srgbClr val="FF0000"/>
                </a:solidFill>
              </a:rPr>
              <a:t>Your </a:t>
            </a:r>
            <a:r>
              <a:rPr lang="en-GB" altLang="en-US" sz="1600" dirty="0">
                <a:solidFill>
                  <a:srgbClr val="FF0000"/>
                </a:solidFill>
              </a:rPr>
              <a:t>child’s reading level may have changed moving into Year 3 as we change from coloured book bands to numbered book levels.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7350" y="186199"/>
            <a:ext cx="8756650" cy="720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24330">
              <a:lnSpc>
                <a:spcPts val="4925"/>
              </a:lnSpc>
              <a:spcAft>
                <a:spcPts val="0"/>
              </a:spcAft>
              <a:defRPr/>
            </a:pPr>
            <a:r>
              <a:rPr lang="en-US" sz="4400" dirty="0">
                <a:latin typeface="Calibri"/>
                <a:ea typeface="Calibri"/>
                <a:cs typeface="Times New Roman"/>
              </a:rPr>
              <a:t>Home/School</a:t>
            </a:r>
            <a:r>
              <a:rPr lang="en-US" sz="4400" spc="-40" dirty="0">
                <a:latin typeface="Calibri"/>
                <a:ea typeface="Calibri"/>
                <a:cs typeface="Times New Roman"/>
              </a:rPr>
              <a:t> </a:t>
            </a:r>
            <a:r>
              <a:rPr lang="en-US" sz="4400" dirty="0">
                <a:latin typeface="Calibri"/>
                <a:ea typeface="Calibri"/>
                <a:cs typeface="Times New Roman"/>
              </a:rPr>
              <a:t>reading</a:t>
            </a:r>
            <a:endParaRPr lang="en-GB" sz="4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37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1880" y="8709"/>
            <a:ext cx="1778052" cy="657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925"/>
              </a:lnSpc>
            </a:pPr>
            <a:r>
              <a:rPr lang="en-US" altLang="en-US" sz="3200" b="1" dirty="0" smtClean="0">
                <a:latin typeface="Arial" pitchFamily="34" charset="0"/>
              </a:rPr>
              <a:t>Spelling</a:t>
            </a:r>
            <a:endParaRPr lang="en-GB" altLang="en-US" sz="3200" b="1" dirty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53172"/>
            <a:ext cx="8627495" cy="5061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5877272"/>
            <a:ext cx="6120680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altLang="en-US" sz="1400" dirty="0">
                <a:latin typeface="Arial" pitchFamily="34" charset="0"/>
              </a:rPr>
              <a:t>Please take note of </a:t>
            </a:r>
            <a:r>
              <a:rPr lang="en-GB" altLang="en-US" sz="1400" dirty="0">
                <a:latin typeface="Arial" pitchFamily="34" charset="0"/>
              </a:rPr>
              <a:t>the Spelling word lists as your child needs to be able to read and spell these by the end of Year 4 (at the end of the key stage). 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Comprehension Skills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11860"/>
            <a:ext cx="8676456" cy="4888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551723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skills are covered in whole class guided reading at school but can be helpful to know to practise for home reading </a:t>
            </a:r>
            <a:r>
              <a:rPr lang="en-US" dirty="0" smtClean="0"/>
              <a:t>comprehension too!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413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Times tables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Children need daily practice with their times tables in</a:t>
            </a:r>
            <a:r>
              <a:rPr lang="en-GB" altLang="en-US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order to really remember them</a:t>
            </a:r>
            <a:r>
              <a:rPr lang="en-US" altLang="en-US" sz="18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lang="en-GB" altLang="en-US" sz="18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They only truly know them when they can fluently recall them out of order and when they can apply them in order to solve problems.</a:t>
            </a:r>
            <a:endParaRPr lang="en-GB" altLang="en-US" sz="1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Children practise their times tables during Maths</a:t>
            </a:r>
            <a:r>
              <a:rPr lang="en-GB" altLang="en-US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lessons </a:t>
            </a:r>
            <a:r>
              <a:rPr lang="en-US" altLang="en-US" sz="18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and complete </a:t>
            </a:r>
            <a:r>
              <a:rPr lang="en-US" altLang="en-US" sz="1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times table </a:t>
            </a:r>
            <a:r>
              <a:rPr lang="en-US" altLang="en-US" sz="18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challenges but by this stage, the children should know them so we can use the lessons to apply them in reasoning and problem solving.</a:t>
            </a:r>
            <a:endParaRPr lang="en-GB" altLang="en-US" sz="1800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18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There </a:t>
            </a:r>
            <a:r>
              <a:rPr lang="en-US" altLang="en-US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is guidance on the school website (under curriculum) for how to support your child with learning times </a:t>
            </a:r>
            <a:r>
              <a:rPr lang="en-US" altLang="en-US" sz="18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tables.</a:t>
            </a:r>
            <a:endParaRPr lang="en-US" altLang="en-US" sz="1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18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 </a:t>
            </a:r>
            <a:r>
              <a:rPr lang="en-US" altLang="en-US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Year 3</a:t>
            </a:r>
            <a:r>
              <a:rPr lang="en-US" altLang="en-US" sz="18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your child is expected to know up to </a:t>
            </a:r>
            <a:r>
              <a:rPr lang="en-US" alt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2,5 and 10 </a:t>
            </a:r>
            <a:r>
              <a:rPr lang="en-US" altLang="en-US" sz="18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confidently from year 2 and will learn </a:t>
            </a:r>
            <a:r>
              <a:rPr lang="en-US" alt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3,4 and 8 </a:t>
            </a:r>
            <a:r>
              <a:rPr lang="en-US" altLang="en-US" sz="18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throughout year 3  and use them in a range of calculations and problems. </a:t>
            </a:r>
          </a:p>
          <a:p>
            <a:pPr>
              <a:spcBef>
                <a:spcPts val="0"/>
              </a:spcBef>
              <a:defRPr/>
            </a:pPr>
            <a:r>
              <a:rPr lang="en-GB" alt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At the end of year 4, there is a statutory multiplication test where they are expected to recall all times tables up to 12 within 6 seconds. </a:t>
            </a:r>
            <a:endParaRPr lang="en-GB" altLang="en-US" sz="18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95288" y="0"/>
            <a:ext cx="8477250" cy="579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4438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1F5F"/>
                </a:solidFill>
              </a:rPr>
              <a:t>How does my child’s attendance and</a:t>
            </a:r>
            <a:endParaRPr lang="en-GB" altLang="en-US" dirty="0"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ts val="4838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1F5F"/>
                </a:solidFill>
                <a:ea typeface="Calibri" pitchFamily="34" charset="0"/>
                <a:cs typeface="Times New Roman" pitchFamily="18" charset="0"/>
              </a:rPr>
              <a:t>punctuality affect their progress?</a:t>
            </a:r>
            <a:endParaRPr lang="en-GB" altLang="en-US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78000"/>
              </a:lnSpc>
              <a:spcBef>
                <a:spcPts val="1413"/>
              </a:spcBef>
            </a:pPr>
            <a:r>
              <a:rPr lang="en-US" altLang="en-US" sz="1600" dirty="0">
                <a:latin typeface="Arial" pitchFamily="34" charset="0"/>
              </a:rPr>
              <a:t>Children suffer academically if they are not at school – they fall behind and can find it difficult to catch up.</a:t>
            </a:r>
            <a:endParaRPr lang="en-GB" altLang="en-US" sz="1600" dirty="0">
              <a:latin typeface="Arial" pitchFamily="34" charset="0"/>
            </a:endParaRPr>
          </a:p>
          <a:p>
            <a:pPr>
              <a:lnSpc>
                <a:spcPts val="2425"/>
              </a:lnSpc>
              <a:spcBef>
                <a:spcPts val="75"/>
              </a:spcBef>
            </a:pPr>
            <a:r>
              <a:rPr lang="en-US" altLang="en-US" sz="1600" dirty="0">
                <a:latin typeface="Arial" pitchFamily="34" charset="0"/>
              </a:rPr>
              <a:t>Children should only ever be off school if they are ill.</a:t>
            </a:r>
            <a:endParaRPr lang="en-GB" altLang="en-US" sz="16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600" dirty="0">
                <a:latin typeface="Arial" pitchFamily="34" charset="0"/>
              </a:rPr>
              <a:t>All pupil absences must be reported to the school immediately.</a:t>
            </a:r>
            <a:endParaRPr lang="en-GB" altLang="en-US" sz="16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600" dirty="0">
                <a:latin typeface="Arial" pitchFamily="34" charset="0"/>
              </a:rPr>
              <a:t>Medical and dental appointments should be made after </a:t>
            </a:r>
            <a:r>
              <a:rPr lang="en-US" altLang="en-US" sz="1600" dirty="0" smtClean="0">
                <a:latin typeface="Arial" pitchFamily="34" charset="0"/>
              </a:rPr>
              <a:t>school, where possible.</a:t>
            </a:r>
            <a:endParaRPr lang="en-GB" altLang="en-US" sz="1600" dirty="0">
              <a:latin typeface="Arial" pitchFamily="34" charset="0"/>
            </a:endParaRPr>
          </a:p>
          <a:p>
            <a:pPr>
              <a:lnSpc>
                <a:spcPct val="78000"/>
              </a:lnSpc>
              <a:spcBef>
                <a:spcPts val="375"/>
              </a:spcBef>
            </a:pPr>
            <a:r>
              <a:rPr lang="en-US" altLang="en-US" sz="1600" dirty="0">
                <a:latin typeface="Arial" pitchFamily="34" charset="0"/>
              </a:rPr>
              <a:t>Holidays must not be taken in term time (term dates are available on the website)</a:t>
            </a:r>
            <a:endParaRPr lang="en-GB" altLang="en-US" sz="1600" dirty="0">
              <a:latin typeface="Arial" pitchFamily="34" charset="0"/>
            </a:endParaRPr>
          </a:p>
          <a:p>
            <a:pPr>
              <a:lnSpc>
                <a:spcPts val="2425"/>
              </a:lnSpc>
              <a:spcBef>
                <a:spcPts val="75"/>
              </a:spcBef>
            </a:pPr>
            <a:r>
              <a:rPr lang="en-US" altLang="en-US" sz="1600" dirty="0">
                <a:latin typeface="Arial" pitchFamily="34" charset="0"/>
              </a:rPr>
              <a:t>Education Welfare check the attendance of every child every 6 weeks.</a:t>
            </a:r>
            <a:endParaRPr lang="en-GB" altLang="en-US" sz="16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600" dirty="0">
                <a:latin typeface="Arial" pitchFamily="34" charset="0"/>
              </a:rPr>
              <a:t>Where attendance is poor referrals will be made to Education Welfare.</a:t>
            </a:r>
            <a:endParaRPr lang="en-GB" altLang="en-US" sz="16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600" dirty="0">
                <a:latin typeface="Arial" pitchFamily="34" charset="0"/>
              </a:rPr>
              <a:t>We expect children to have 100% attendance.</a:t>
            </a:r>
            <a:endParaRPr lang="en-GB" altLang="en-US" sz="16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600" dirty="0">
                <a:latin typeface="Arial" pitchFamily="34" charset="0"/>
              </a:rPr>
              <a:t>Anything below 96% is a cause for concern.</a:t>
            </a:r>
            <a:endParaRPr lang="en-GB" altLang="en-US" sz="16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600" dirty="0">
                <a:latin typeface="Arial" pitchFamily="34" charset="0"/>
              </a:rPr>
              <a:t>Anything below 90% is a </a:t>
            </a:r>
            <a:r>
              <a:rPr lang="en-US" altLang="en-US" sz="1600" i="1" dirty="0">
                <a:latin typeface="Arial" pitchFamily="34" charset="0"/>
              </a:rPr>
              <a:t>‘persistent absentee’ </a:t>
            </a:r>
            <a:r>
              <a:rPr lang="en-US" altLang="en-US" sz="1600" dirty="0">
                <a:latin typeface="Arial" pitchFamily="34" charset="0"/>
              </a:rPr>
              <a:t>and serious cause for concern.</a:t>
            </a:r>
            <a:endParaRPr lang="en-GB" altLang="en-US" sz="16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600" dirty="0">
                <a:latin typeface="Arial" pitchFamily="34" charset="0"/>
              </a:rPr>
              <a:t>Anything below 90% is an immediate referral </a:t>
            </a:r>
            <a:r>
              <a:rPr lang="en-US" altLang="en-US" sz="1600" dirty="0" smtClean="0">
                <a:latin typeface="Arial" pitchFamily="34" charset="0"/>
              </a:rPr>
              <a:t>to Islington, who we have to liaise with regarding advice around poor attendance.</a:t>
            </a:r>
            <a:endParaRPr lang="en-US" altLang="en-US" sz="16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600" dirty="0">
                <a:latin typeface="Arial" pitchFamily="34" charset="0"/>
              </a:rPr>
              <a:t>Anything between 90-95% is monitored </a:t>
            </a:r>
            <a:r>
              <a:rPr lang="en-US" altLang="en-US" sz="1600" dirty="0" smtClean="0">
                <a:latin typeface="Arial" pitchFamily="34" charset="0"/>
              </a:rPr>
              <a:t>closely.</a:t>
            </a:r>
          </a:p>
          <a:p>
            <a:pPr algn="ctr">
              <a:lnSpc>
                <a:spcPts val="2400"/>
              </a:lnSpc>
              <a:spcBef>
                <a:spcPct val="0"/>
              </a:spcBef>
              <a:buNone/>
            </a:pPr>
            <a:r>
              <a:rPr lang="en-US" altLang="en-US" sz="1800" b="1" i="1" dirty="0" smtClean="0"/>
              <a:t>Please </a:t>
            </a:r>
            <a:r>
              <a:rPr lang="en-US" altLang="en-US" sz="1800" b="1" i="1" dirty="0"/>
              <a:t>help your child achieve their </a:t>
            </a:r>
            <a:r>
              <a:rPr lang="en-US" altLang="en-US" sz="1800" b="1" i="1" dirty="0" smtClean="0"/>
              <a:t>best by </a:t>
            </a:r>
            <a:r>
              <a:rPr lang="en-US" altLang="en-US" sz="1800" b="1" i="1" dirty="0"/>
              <a:t>sending them to school every day</a:t>
            </a:r>
            <a:r>
              <a:rPr lang="en-US" altLang="en-US" sz="1600" b="1" i="1" dirty="0"/>
              <a:t>.</a:t>
            </a:r>
            <a:endParaRPr lang="en-GB" altLang="en-US" sz="900" dirty="0"/>
          </a:p>
        </p:txBody>
      </p:sp>
    </p:spTree>
    <p:extLst>
      <p:ext uri="{BB962C8B-B14F-4D97-AF65-F5344CB8AC3E}">
        <p14:creationId xmlns:p14="http://schemas.microsoft.com/office/powerpoint/2010/main" val="10782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Behaviour and Expectations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644565" cy="157796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774721"/>
            <a:ext cx="7608113" cy="2382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 and Expectations 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026075" cy="3384376"/>
          </a:xfrm>
        </p:spPr>
      </p:pic>
    </p:spTree>
    <p:extLst>
      <p:ext uri="{BB962C8B-B14F-4D97-AF65-F5344CB8AC3E}">
        <p14:creationId xmlns:p14="http://schemas.microsoft.com/office/powerpoint/2010/main" val="2567534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 and Expectations 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192688" cy="4968943"/>
          </a:xfrm>
        </p:spPr>
      </p:pic>
    </p:spTree>
    <p:extLst>
      <p:ext uri="{BB962C8B-B14F-4D97-AF65-F5344CB8AC3E}">
        <p14:creationId xmlns:p14="http://schemas.microsoft.com/office/powerpoint/2010/main" val="232481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24936" cy="5541812"/>
          </a:xfrm>
        </p:spPr>
      </p:pic>
    </p:spTree>
    <p:extLst>
      <p:ext uri="{BB962C8B-B14F-4D97-AF65-F5344CB8AC3E}">
        <p14:creationId xmlns:p14="http://schemas.microsoft.com/office/powerpoint/2010/main" val="267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 and Expectations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6048672" cy="475252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19998"/>
            <a:ext cx="3024007" cy="518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3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229600" cy="1143000"/>
          </a:xfrm>
        </p:spPr>
        <p:txBody>
          <a:bodyPr/>
          <a:lstStyle/>
          <a:p>
            <a:r>
              <a:rPr lang="en-GB" dirty="0" smtClean="0"/>
              <a:t>Social Media outside of school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0" y="1412776"/>
            <a:ext cx="7150467" cy="40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98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outside of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Really </a:t>
            </a:r>
            <a:r>
              <a:rPr lang="en-GB" dirty="0"/>
              <a:t>useful website: </a:t>
            </a:r>
            <a:r>
              <a:rPr lang="en-GB" dirty="0">
                <a:hlinkClick r:id="rId2"/>
              </a:rPr>
              <a:t>https://parentsafe.lgfl.net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70567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61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60" y="-93764"/>
            <a:ext cx="8229600" cy="1143000"/>
          </a:xfrm>
        </p:spPr>
        <p:txBody>
          <a:bodyPr/>
          <a:lstStyle/>
          <a:p>
            <a:r>
              <a:rPr lang="en-GB" dirty="0" smtClean="0"/>
              <a:t>Place 2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https://parentingsmart.place2be.org.uk/ -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22" y="764704"/>
            <a:ext cx="4146078" cy="4238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1016734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Place 2 Be is a fantastic service that can be accessed in school. Children can choose to have talk sessions if something is worrying them and they have now launched a really useful parent website too!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860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288" y="312738"/>
            <a:ext cx="8064500" cy="4272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6485">
              <a:lnSpc>
                <a:spcPts val="4925"/>
              </a:lnSpc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Calibri"/>
                <a:cs typeface="Times New Roman"/>
              </a:rPr>
              <a:t>Catholic </a:t>
            </a:r>
            <a:r>
              <a:rPr lang="en-US" sz="4400" b="1" spc="-20" dirty="0">
                <a:latin typeface="Calibri"/>
                <a:ea typeface="Calibri"/>
                <a:cs typeface="Times New Roman"/>
              </a:rPr>
              <a:t>Life </a:t>
            </a:r>
            <a:r>
              <a:rPr lang="en-US" sz="4400" b="1" dirty="0">
                <a:latin typeface="Calibri"/>
                <a:ea typeface="Calibri"/>
                <a:cs typeface="Times New Roman"/>
              </a:rPr>
              <a:t>of the School</a:t>
            </a:r>
            <a:endParaRPr lang="en-GB" sz="4400" dirty="0">
              <a:latin typeface="Calibri"/>
              <a:ea typeface="Calibri"/>
              <a:cs typeface="Times New Roman"/>
            </a:endParaRPr>
          </a:p>
          <a:p>
            <a:pPr marL="342900" indent="-342900">
              <a:spcBef>
                <a:spcPts val="3055"/>
              </a:spcBef>
              <a:spcAft>
                <a:spcPts val="0"/>
              </a:spcAft>
              <a:buFont typeface="Arial"/>
              <a:buChar char="•"/>
              <a:tabLst>
                <a:tab pos="409575" algn="l"/>
              </a:tabLst>
              <a:defRPr/>
            </a:pPr>
            <a:r>
              <a:rPr lang="en-US" sz="2000" dirty="0">
                <a:latin typeface="Arial" panose="020B0604020202020204" pitchFamily="34" charset="0"/>
                <a:ea typeface="Arial"/>
              </a:rPr>
              <a:t>Lots of information on the school</a:t>
            </a:r>
            <a:r>
              <a:rPr lang="en-US" sz="2000" spc="-300" dirty="0">
                <a:latin typeface="Arial" panose="020B0604020202020204" pitchFamily="34" charset="0"/>
                <a:ea typeface="Arial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Arial"/>
              </a:rPr>
              <a:t>website</a:t>
            </a:r>
            <a:endParaRPr lang="en-GB" sz="2000" dirty="0">
              <a:latin typeface="Arial" panose="020B0604020202020204" pitchFamily="34" charset="0"/>
              <a:ea typeface="Arial"/>
            </a:endParaRPr>
          </a:p>
          <a:p>
            <a:pPr>
              <a:spcBef>
                <a:spcPts val="2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</a:rPr>
              <a:t> </a:t>
            </a:r>
            <a:endParaRPr lang="en-GB" sz="2000" dirty="0">
              <a:latin typeface="Arial" panose="020B0604020202020204" pitchFamily="34" charset="0"/>
              <a:ea typeface="Calibri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tabLst>
                <a:tab pos="409575" algn="l"/>
              </a:tabLst>
              <a:defRPr/>
            </a:pPr>
            <a:r>
              <a:rPr lang="en-US" sz="2000" spc="-25" dirty="0">
                <a:latin typeface="Arial" panose="020B0604020202020204" pitchFamily="34" charset="0"/>
                <a:ea typeface="Arial"/>
              </a:rPr>
              <a:t>Prayers </a:t>
            </a:r>
            <a:r>
              <a:rPr lang="en-US" sz="2000" dirty="0">
                <a:latin typeface="Arial" panose="020B0604020202020204" pitchFamily="34" charset="0"/>
                <a:ea typeface="Arial"/>
              </a:rPr>
              <a:t>at school and at home (available on the</a:t>
            </a:r>
            <a:r>
              <a:rPr lang="en-US" sz="2000" spc="-280" dirty="0">
                <a:latin typeface="Arial" panose="020B0604020202020204" pitchFamily="34" charset="0"/>
                <a:ea typeface="Arial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Arial"/>
              </a:rPr>
              <a:t>website)</a:t>
            </a:r>
            <a:endParaRPr lang="en-GB" sz="2000" dirty="0">
              <a:latin typeface="Arial" panose="020B0604020202020204" pitchFamily="34" charset="0"/>
              <a:ea typeface="Arial"/>
            </a:endParaRPr>
          </a:p>
          <a:p>
            <a:pPr>
              <a:spcBef>
                <a:spcPts val="2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</a:rPr>
              <a:t> </a:t>
            </a:r>
            <a:endParaRPr lang="en-GB" sz="2000" dirty="0">
              <a:latin typeface="Arial" panose="020B0604020202020204" pitchFamily="34" charset="0"/>
              <a:ea typeface="Calibri"/>
            </a:endParaRPr>
          </a:p>
          <a:p>
            <a:pPr marL="342900" indent="-342900">
              <a:lnSpc>
                <a:spcPts val="2725"/>
              </a:lnSpc>
              <a:spcAft>
                <a:spcPts val="0"/>
              </a:spcAft>
              <a:buFont typeface="Arial"/>
              <a:buChar char="•"/>
              <a:tabLst>
                <a:tab pos="409575" algn="l"/>
              </a:tabLst>
              <a:defRPr/>
            </a:pPr>
            <a:r>
              <a:rPr lang="en-US" sz="2000" spc="-20" dirty="0">
                <a:latin typeface="Arial" panose="020B0604020202020204" pitchFamily="34" charset="0"/>
                <a:ea typeface="Calibri"/>
              </a:rPr>
              <a:t>Wednesday </a:t>
            </a:r>
            <a:r>
              <a:rPr lang="en-US" sz="2000" spc="-35" dirty="0">
                <a:latin typeface="Arial" panose="020B0604020202020204" pitchFamily="34" charset="0"/>
                <a:ea typeface="Calibri"/>
              </a:rPr>
              <a:t>Word </a:t>
            </a:r>
            <a:r>
              <a:rPr lang="en-US" sz="2000" dirty="0">
                <a:latin typeface="Arial" panose="020B0604020202020204" pitchFamily="34" charset="0"/>
                <a:ea typeface="Calibri"/>
              </a:rPr>
              <a:t>(sharing </a:t>
            </a:r>
            <a:r>
              <a:rPr lang="en-US" sz="2000" spc="-20" dirty="0">
                <a:latin typeface="Arial" panose="020B0604020202020204" pitchFamily="34" charset="0"/>
                <a:ea typeface="Calibri"/>
              </a:rPr>
              <a:t>Sunday’s </a:t>
            </a:r>
            <a:r>
              <a:rPr lang="en-US" sz="2000" dirty="0">
                <a:latin typeface="Arial" panose="020B0604020202020204" pitchFamily="34" charset="0"/>
                <a:ea typeface="Calibri"/>
              </a:rPr>
              <a:t>G</a:t>
            </a:r>
            <a:r>
              <a:rPr lang="en-US" sz="2000" dirty="0" smtClean="0">
                <a:latin typeface="Arial" panose="020B0604020202020204" pitchFamily="34" charset="0"/>
                <a:ea typeface="Calibri"/>
              </a:rPr>
              <a:t>ospel </a:t>
            </a:r>
            <a:r>
              <a:rPr lang="en-US" sz="2000" dirty="0">
                <a:latin typeface="Arial" panose="020B0604020202020204" pitchFamily="34" charset="0"/>
                <a:ea typeface="Calibri"/>
              </a:rPr>
              <a:t>with</a:t>
            </a:r>
            <a:r>
              <a:rPr lang="en-US" sz="2000" spc="50" dirty="0">
                <a:latin typeface="Arial" panose="020B0604020202020204" pitchFamily="34" charset="0"/>
                <a:ea typeface="Calibri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/>
              </a:rPr>
              <a:t>children</a:t>
            </a:r>
            <a:endParaRPr lang="en-GB" sz="2000" dirty="0">
              <a:latin typeface="Arial" panose="020B0604020202020204" pitchFamily="34" charset="0"/>
              <a:ea typeface="Arial"/>
            </a:endParaRPr>
          </a:p>
          <a:p>
            <a:pPr marL="408940">
              <a:lnSpc>
                <a:spcPts val="2725"/>
              </a:lnSpc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</a:rPr>
              <a:t>and</a:t>
            </a:r>
            <a:r>
              <a:rPr lang="en-US" sz="2000" spc="-65" dirty="0">
                <a:latin typeface="Arial" panose="020B0604020202020204" pitchFamily="34" charset="0"/>
                <a:ea typeface="Calibri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/>
              </a:rPr>
              <a:t>families)</a:t>
            </a:r>
            <a:endParaRPr lang="en-GB" sz="2000" dirty="0">
              <a:latin typeface="Arial" panose="020B0604020202020204" pitchFamily="34" charset="0"/>
              <a:ea typeface="Calibri"/>
            </a:endParaRPr>
          </a:p>
          <a:p>
            <a:pPr>
              <a:spcBef>
                <a:spcPts val="2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</a:rPr>
              <a:t> </a:t>
            </a:r>
            <a:endParaRPr lang="en-GB" sz="2000" dirty="0">
              <a:latin typeface="Arial" panose="020B0604020202020204" pitchFamily="34" charset="0"/>
              <a:ea typeface="Calibri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tabLst>
                <a:tab pos="409575" algn="l"/>
              </a:tabLst>
              <a:defRPr/>
            </a:pPr>
            <a:r>
              <a:rPr lang="en-US" sz="2000" spc="-15" dirty="0">
                <a:latin typeface="Arial" panose="020B0604020202020204" pitchFamily="34" charset="0"/>
                <a:ea typeface="Arial"/>
              </a:rPr>
              <a:t>Attending </a:t>
            </a:r>
            <a:r>
              <a:rPr lang="en-US" sz="2000" dirty="0">
                <a:latin typeface="Arial" panose="020B0604020202020204" pitchFamily="34" charset="0"/>
                <a:ea typeface="Arial"/>
              </a:rPr>
              <a:t>whole school masses (see</a:t>
            </a:r>
            <a:r>
              <a:rPr lang="en-US" sz="2000" spc="-50" dirty="0">
                <a:latin typeface="Arial" panose="020B0604020202020204" pitchFamily="34" charset="0"/>
                <a:ea typeface="Arial"/>
              </a:rPr>
              <a:t> </a:t>
            </a:r>
            <a:r>
              <a:rPr lang="en-US" sz="2000" spc="-15" dirty="0">
                <a:latin typeface="Arial" panose="020B0604020202020204" pitchFamily="34" charset="0"/>
                <a:ea typeface="Arial"/>
              </a:rPr>
              <a:t>newsletters)</a:t>
            </a:r>
            <a:endParaRPr lang="en-GB" sz="2000" dirty="0">
              <a:latin typeface="Arial" panose="020B0604020202020204" pitchFamily="34" charset="0"/>
              <a:ea typeface="Arial"/>
            </a:endParaRPr>
          </a:p>
          <a:p>
            <a:pPr>
              <a:spcBef>
                <a:spcPts val="2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</a:rPr>
              <a:t> </a:t>
            </a:r>
            <a:endParaRPr lang="en-GB" sz="2000" dirty="0">
              <a:latin typeface="Arial" panose="020B0604020202020204" pitchFamily="34" charset="0"/>
              <a:ea typeface="Calibri"/>
            </a:endParaRPr>
          </a:p>
          <a:p>
            <a:pPr>
              <a:spcBef>
                <a:spcPts val="2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</a:rPr>
              <a:t> </a:t>
            </a:r>
            <a:endParaRPr lang="en-GB" sz="2000" dirty="0">
              <a:latin typeface="Arial" panose="020B0604020202020204" pitchFamily="34" charset="0"/>
              <a:ea typeface="Calibri"/>
            </a:endParaRP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684213" y="5141913"/>
            <a:ext cx="828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/>
              <a:t> 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537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46955" y="1052513"/>
            <a:ext cx="3865005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800" dirty="0" smtClean="0">
                <a:solidFill>
                  <a:srgbClr val="000000"/>
                </a:solidFill>
                <a:latin typeface="Arial" pitchFamily="34" charset="0"/>
              </a:rPr>
              <a:t>Uniform</a:t>
            </a:r>
            <a:r>
              <a:rPr lang="en-GB" altLang="en-US" sz="18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GB" altLang="en-US" sz="1800" dirty="0" smtClean="0">
                <a:solidFill>
                  <a:srgbClr val="000000"/>
                </a:solidFill>
                <a:latin typeface="Arial" pitchFamily="34" charset="0"/>
              </a:rPr>
              <a:t>Plain hair </a:t>
            </a:r>
            <a:r>
              <a:rPr lang="en-GB" altLang="en-US" sz="1800" dirty="0">
                <a:solidFill>
                  <a:srgbClr val="000000"/>
                </a:solidFill>
                <a:latin typeface="Arial" pitchFamily="34" charset="0"/>
              </a:rPr>
              <a:t>accessories. Long hair must be tied back. School blue sweatshirt or dark blue cardigan must be worn. Plain all black shoes no accessories. No wellies in school. </a:t>
            </a:r>
            <a:endParaRPr lang="en-GB" altLang="en-US" sz="1800" dirty="0" smtClean="0">
              <a:solidFill>
                <a:srgbClr val="000000"/>
              </a:solidFill>
              <a:latin typeface="Arial" pitchFamily="34" charset="0"/>
            </a:endParaRPr>
          </a:p>
          <a:p>
            <a:endParaRPr lang="en-GB" altLang="en-US" sz="1800" dirty="0" smtClean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GB" altLang="en-US" sz="1800" dirty="0" smtClean="0">
                <a:solidFill>
                  <a:srgbClr val="000000"/>
                </a:solidFill>
                <a:latin typeface="Arial" pitchFamily="34" charset="0"/>
              </a:rPr>
              <a:t>PE Kit: White T-shirt, Blue bottoms. This will be worn on PE days</a:t>
            </a:r>
            <a:r>
              <a:rPr lang="en-GB" altLang="en-US" sz="2800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en-GB" alt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en-GB" altLang="en-US" sz="2800" b="1" dirty="0" smtClean="0">
                <a:solidFill>
                  <a:srgbClr val="FF0000"/>
                </a:solidFill>
                <a:latin typeface="Arial" pitchFamily="34" charset="0"/>
              </a:rPr>
              <a:t>This half term, PE days are Monday and Thursday.</a:t>
            </a:r>
            <a:endParaRPr lang="en-GB" altLang="en-US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750" y="282575"/>
            <a:ext cx="82804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prstClr val="black"/>
                </a:solidFill>
                <a:latin typeface="Arial" panose="020B0604020202020204" pitchFamily="34" charset="0"/>
              </a:rPr>
              <a:t>U</a:t>
            </a:r>
            <a:r>
              <a:rPr lang="en-GB" sz="4400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niform </a:t>
            </a:r>
            <a:r>
              <a:rPr lang="en-GB" sz="4400" kern="0" dirty="0">
                <a:solidFill>
                  <a:prstClr val="black"/>
                </a:solidFill>
                <a:latin typeface="Arial" panose="020B0604020202020204" pitchFamily="34" charset="0"/>
              </a:rPr>
              <a:t>E</a:t>
            </a:r>
            <a:r>
              <a:rPr lang="en-GB" sz="4400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xpectations</a:t>
            </a:r>
            <a:endParaRPr lang="en-GB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052513"/>
            <a:ext cx="4554054" cy="56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68313" y="239713"/>
            <a:ext cx="7704137" cy="827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4925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44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School trips</a:t>
            </a:r>
            <a:endParaRPr lang="en-GB" altLang="en-US" sz="44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ts val="4925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We organise trips to support your child’s learning.</a:t>
            </a:r>
            <a:endParaRPr lang="en-GB" altLang="en-US" sz="2400" dirty="0">
              <a:solidFill>
                <a:srgbClr val="000000"/>
              </a:solidFill>
              <a:latin typeface="Arial" pitchFamily="34" charset="0"/>
              <a:ea typeface="Calibri" pitchFamily="34" charset="0"/>
            </a:endParaRPr>
          </a:p>
          <a:p>
            <a:pPr>
              <a:lnSpc>
                <a:spcPts val="3388"/>
              </a:lnSpc>
              <a:spcBef>
                <a:spcPts val="613"/>
              </a:spcBef>
              <a:buFont typeface="Arial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A letter will be sent out informing you of the trip and the cost if applicable.</a:t>
            </a:r>
          </a:p>
          <a:p>
            <a:pPr>
              <a:lnSpc>
                <a:spcPts val="3388"/>
              </a:lnSpc>
              <a:spcBef>
                <a:spcPts val="613"/>
              </a:spcBef>
              <a:buFont typeface="Arial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Payment must be made and permission given using the online school money </a:t>
            </a: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system.</a:t>
            </a:r>
          </a:p>
          <a:p>
            <a:pPr>
              <a:lnSpc>
                <a:spcPts val="3388"/>
              </a:lnSpc>
              <a:spcBef>
                <a:spcPts val="613"/>
              </a:spcBef>
              <a:buFont typeface="Arial" pitchFamily="34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We 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will sometimes need additional parent/carer volunteers, for trips – this will be organised by the teacher</a:t>
            </a: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.</a:t>
            </a:r>
          </a:p>
          <a:p>
            <a:pPr>
              <a:lnSpc>
                <a:spcPts val="3388"/>
              </a:lnSpc>
              <a:spcBef>
                <a:spcPts val="613"/>
              </a:spcBef>
              <a:buFont typeface="Arial" pitchFamily="34" charset="0"/>
              <a:buNone/>
            </a:pPr>
            <a:r>
              <a:rPr lang="en-GB" altLang="en-US" sz="2000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</a:rPr>
              <a:t>* Swimming takes place in Spring Term (Jan/Feb) and is over a two week block at the Caledonian Road Pool</a:t>
            </a:r>
            <a:endParaRPr lang="en-US" altLang="en-US" sz="2000" i="1" dirty="0">
              <a:solidFill>
                <a:srgbClr val="FF0000"/>
              </a:solidFill>
              <a:latin typeface="Arial" pitchFamily="34" charset="0"/>
              <a:ea typeface="Calibri" pitchFamily="34" charset="0"/>
            </a:endParaRPr>
          </a:p>
          <a:p>
            <a:pPr>
              <a:lnSpc>
                <a:spcPts val="3388"/>
              </a:lnSpc>
              <a:spcBef>
                <a:spcPts val="613"/>
              </a:spcBef>
              <a:buFont typeface="Arial" pitchFamily="34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.</a:t>
            </a:r>
            <a:endParaRPr lang="en-GB" altLang="en-US" sz="2000" dirty="0">
              <a:solidFill>
                <a:srgbClr val="000000"/>
              </a:solidFill>
              <a:latin typeface="Arial" pitchFamily="34" charset="0"/>
              <a:ea typeface="Calibri" pitchFamily="34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endParaRPr lang="en-GB" altLang="en-US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Communicating with the teacher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23866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Brief messages can be given at the office or to a member of staff at the gate.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Notes/letters can be sent in to the teacher.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Telephone messages can be left for the teacher.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You can make an appointment to see your child’s teacher (before school at 8:30am or after school around 3:45pm are best)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Parents’ Evening (Tuesday 1</a:t>
            </a:r>
            <a:r>
              <a:rPr lang="en-US" alt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Thursday 3</a:t>
            </a:r>
            <a:r>
              <a:rPr lang="en-US" alt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November) </a:t>
            </a:r>
            <a:endParaRPr lang="en-GB" alt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539552" y="764704"/>
            <a:ext cx="7704138" cy="410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4925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</a:rPr>
              <a:t>At the end of the day…..</a:t>
            </a:r>
            <a:endParaRPr lang="en-GB" altLang="en-US" sz="4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3200"/>
              </a:spcBef>
              <a:buFont typeface="Arial" pitchFamily="34" charset="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Collecting children – lessons finish at 3.30pm.</a:t>
            </a:r>
          </a:p>
          <a:p>
            <a:pPr>
              <a:spcBef>
                <a:spcPts val="3200"/>
              </a:spcBef>
              <a:buFont typeface="Arial" pitchFamily="34" charset="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Children are led down to the </a:t>
            </a:r>
            <a:r>
              <a:rPr lang="en-US" altLang="en-US" sz="2800" dirty="0" smtClean="0">
                <a:solidFill>
                  <a:srgbClr val="000000"/>
                </a:solidFill>
              </a:rPr>
              <a:t>back </a:t>
            </a:r>
            <a:r>
              <a:rPr lang="en-US" altLang="en-US" sz="2800" dirty="0">
                <a:solidFill>
                  <a:srgbClr val="000000"/>
                </a:solidFill>
              </a:rPr>
              <a:t>playground and are collected from there.</a:t>
            </a:r>
          </a:p>
          <a:p>
            <a:pPr>
              <a:spcBef>
                <a:spcPts val="3200"/>
              </a:spcBef>
              <a:buFont typeface="Arial" pitchFamily="34" charset="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Please inform the office if somebody else will be collecting your child</a:t>
            </a:r>
            <a:r>
              <a:rPr lang="en-US" altLang="en-US" sz="28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6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79388" y="1700213"/>
            <a:ext cx="8424862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925"/>
              </a:lnSpc>
              <a:spcBef>
                <a:spcPts val="3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school Inclusion team work to minimise barriers to education and ensure that all children achieve their full potential.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1925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</a:rPr>
              <a:t>If we are worried about any aspect of your child’s development we will work in collaboration with you to ensure your child’s needs are met.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</a:rPr>
              <a:t>In the first instance we would take action in the classroom.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</a:endParaRPr>
          </a:p>
          <a:p>
            <a:pPr>
              <a:lnSpc>
                <a:spcPts val="1938"/>
              </a:lnSpc>
              <a:spcBef>
                <a:spcPts val="350"/>
              </a:spcBef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</a:rPr>
              <a:t>If your child needs more specialist input, we will consult with the school’s Inclusion team and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</a:endParaRPr>
          </a:p>
          <a:p>
            <a:pPr>
              <a:lnSpc>
                <a:spcPts val="1938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</a:rPr>
              <a:t>if necessary appropriate external agencies to ensure they receive the best support.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</a:endParaRPr>
          </a:p>
          <a:p>
            <a:pPr>
              <a:lnSpc>
                <a:spcPts val="1925"/>
              </a:lnSpc>
              <a:spcBef>
                <a:spcPts val="338"/>
              </a:spcBef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</a:rPr>
              <a:t>If you have any concerns about your child’s development at any time, we welcome your input. Please contact your child’s class teacher in the first instance.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</a:endParaRPr>
          </a:p>
          <a:p>
            <a:pPr algn="just">
              <a:lnSpc>
                <a:spcPts val="1925"/>
              </a:lnSpc>
              <a:spcBef>
                <a:spcPts val="388"/>
              </a:spcBef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</a:rPr>
              <a:t>You may wish to discuss sensitive matters relating to your child’s welfare or development with a member of the school Inclusion team. Please contact the school office to book an appointment. The Inclusion leader is currently Miss Le Fleming.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19138" y="404813"/>
            <a:ext cx="7705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4925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Inclusion &amp; Pastoral care</a:t>
            </a:r>
            <a:endParaRPr lang="en-GB" altLang="en-US" sz="44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000" b="1" dirty="0" smtClean="0"/>
              <a:t>Leadership Team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352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b="1" dirty="0" smtClean="0"/>
              <a:t>Mr. Lane – Executive </a:t>
            </a:r>
            <a:r>
              <a:rPr lang="en-GB" b="1" dirty="0" err="1" smtClean="0"/>
              <a:t>Headteacher</a:t>
            </a:r>
            <a:endParaRPr lang="en-GB" b="1" dirty="0" smtClean="0"/>
          </a:p>
          <a:p>
            <a:pPr eaLnBrk="1" hangingPunct="1">
              <a:lnSpc>
                <a:spcPct val="90000"/>
              </a:lnSpc>
            </a:pPr>
            <a:r>
              <a:rPr lang="en-GB" b="1" dirty="0" smtClean="0"/>
              <a:t>Mrs McCormick – Deputy </a:t>
            </a:r>
            <a:r>
              <a:rPr lang="en-GB" b="1" dirty="0" err="1" smtClean="0"/>
              <a:t>Headteacher</a:t>
            </a:r>
            <a:endParaRPr lang="en-GB" b="1" dirty="0"/>
          </a:p>
          <a:p>
            <a:pPr eaLnBrk="1" hangingPunct="1">
              <a:lnSpc>
                <a:spcPct val="90000"/>
              </a:lnSpc>
            </a:pPr>
            <a:r>
              <a:rPr lang="en-GB" b="1" dirty="0" smtClean="0"/>
              <a:t>Miss Le Fleming, Mr Rodrigo and Ms Brown– Assistant </a:t>
            </a:r>
            <a:r>
              <a:rPr lang="en-GB" b="1" dirty="0" err="1" smtClean="0"/>
              <a:t>Headteachers</a:t>
            </a:r>
            <a:endParaRPr lang="en-GB" b="1" dirty="0" smtClean="0"/>
          </a:p>
          <a:p>
            <a:pPr lvl="1" algn="r" eaLnBrk="1" hangingPunct="1">
              <a:lnSpc>
                <a:spcPct val="90000"/>
              </a:lnSpc>
              <a:buFont typeface="Arial" charset="0"/>
              <a:buNone/>
            </a:pPr>
            <a:endParaRPr lang="en-GB" sz="2000" b="1" dirty="0" smtClean="0"/>
          </a:p>
          <a:p>
            <a:pPr eaLnBrk="1" hangingPunct="1">
              <a:lnSpc>
                <a:spcPct val="90000"/>
              </a:lnSpc>
            </a:pPr>
            <a:endParaRPr lang="en-GB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Safeguarding is everyone’s responsibility</a:t>
            </a:r>
            <a:r>
              <a:rPr lang="en-GB" sz="1050" dirty="0">
                <a:solidFill>
                  <a:schemeClr val="accent4">
                    <a:lumMod val="10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en-GB" sz="1050" dirty="0">
                <a:solidFill>
                  <a:schemeClr val="accent4">
                    <a:lumMod val="10000"/>
                  </a:schemeClr>
                </a:solidFill>
                <a:ea typeface="Times New Roman"/>
                <a:cs typeface="Times New Roman"/>
              </a:rPr>
            </a:br>
            <a:endParaRPr lang="en-GB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40750" cy="49212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altLang="en-US" dirty="0" smtClean="0"/>
              <a:t>The Designated Safeguarding Lead is </a:t>
            </a:r>
            <a:r>
              <a:rPr lang="en-GB" altLang="en-US" b="1" dirty="0" smtClean="0"/>
              <a:t>Mr Rodrigo.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dirty="0" smtClean="0"/>
              <a:t>The Deputy Safeguarding Leads are: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sz="2800" b="1" dirty="0" smtClean="0"/>
              <a:t>Mr Lane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sz="2800" b="1" dirty="0" smtClean="0"/>
              <a:t>Miss Le Fleming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sz="2800" b="1" dirty="0" smtClean="0"/>
              <a:t>Mrs McCormick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sz="2800" b="1" dirty="0" smtClean="0"/>
              <a:t>Ms Brown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sz="2800" b="1" dirty="0" smtClean="0"/>
              <a:t>Mr Fletcher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sz="2800" b="1" dirty="0" smtClean="0"/>
              <a:t>Miss Kelly</a:t>
            </a:r>
          </a:p>
          <a:p>
            <a:pPr marL="0" indent="0">
              <a:buFont typeface="Wingdings" pitchFamily="2" charset="2"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76065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260350"/>
            <a:ext cx="8540750" cy="58388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sz="2800" dirty="0"/>
              <a:t>If you are worried about a child please speak without delay to the Designated Safeguarding Lead and in </a:t>
            </a:r>
            <a:r>
              <a:rPr lang="en-GB" sz="2800" dirty="0" smtClean="0"/>
              <a:t>his absence </a:t>
            </a:r>
            <a:r>
              <a:rPr lang="en-GB" sz="2800" dirty="0"/>
              <a:t>one of the Deputy Safeguarding Leads.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800" dirty="0" smtClean="0"/>
              <a:t>At </a:t>
            </a:r>
            <a:r>
              <a:rPr lang="en-GB" sz="2800" dirty="0"/>
              <a:t>Sacred Heart we provide a safe environment in which children can learn. Every member of staff has a responsibility to identify children who may be in need of extra help or who are suffering, or are likely to suffer, significant harm. All staff have a responsibility to take appropriate action and follow the School’s safeguarding procedures; this may involve working with other services such as Children's Social Care as required.</a:t>
            </a:r>
          </a:p>
          <a:p>
            <a:pPr>
              <a:buFont typeface="Arial" charset="0"/>
              <a:buChar char="•"/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48207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 smtClean="0"/>
              <a:t>Contact Numbers</a:t>
            </a:r>
            <a:r>
              <a:rPr lang="en-GB" altLang="en-US" sz="4000" dirty="0" smtClean="0"/>
              <a:t/>
            </a:r>
            <a:br>
              <a:rPr lang="en-GB" altLang="en-US" sz="4000" dirty="0" smtClean="0"/>
            </a:br>
            <a:endParaRPr lang="en-GB" altLang="en-US" sz="4000" dirty="0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25538"/>
            <a:ext cx="8540750" cy="497363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GB" altLang="en-US" sz="2800" b="1" dirty="0" smtClean="0"/>
              <a:t>Should we need to contact you in an emergency it is very important that school has your correct contact numbers.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GB" altLang="en-US" sz="28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GB" altLang="en-US" sz="2800" b="1" dirty="0" smtClean="0"/>
              <a:t>Please inform the school immediately if your contact details change.</a:t>
            </a:r>
          </a:p>
        </p:txBody>
      </p:sp>
    </p:spTree>
    <p:extLst>
      <p:ext uri="{BB962C8B-B14F-4D97-AF65-F5344CB8AC3E}">
        <p14:creationId xmlns:p14="http://schemas.microsoft.com/office/powerpoint/2010/main" val="154398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smtClean="0"/>
              <a:t>FRIENDS OF SACRED HEART (FOSH)</a:t>
            </a:r>
            <a:r>
              <a:rPr lang="en-GB" altLang="en-US" sz="4000" b="1" dirty="0" smtClean="0"/>
              <a:t> </a:t>
            </a:r>
            <a:r>
              <a:rPr lang="en-GB" altLang="en-US" sz="4000" dirty="0" smtClean="0"/>
              <a:t/>
            </a:r>
            <a:br>
              <a:rPr lang="en-GB" altLang="en-US" sz="4000" dirty="0" smtClean="0"/>
            </a:br>
            <a:endParaRPr lang="en-GB" altLang="en-US" sz="4000" dirty="0" smtClean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96975"/>
            <a:ext cx="8540750" cy="49022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GB" altLang="en-US" sz="2800" b="1" dirty="0" smtClean="0"/>
              <a:t>FOSH (Friends of Sacred Heart) will be running again this year. This is a parent committee which organises events and raises funds for the school.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GB" altLang="en-US" sz="28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GB" altLang="en-US" sz="2800" b="1" dirty="0" smtClean="0"/>
              <a:t>This will be led by Miss Palmer – she will be in touch soon about how you can get involved!  </a:t>
            </a:r>
            <a:endParaRPr lang="en-GB" altLang="en-US" dirty="0" smtClean="0">
              <a:solidFill>
                <a:srgbClr val="00496D"/>
              </a:solidFill>
            </a:endParaRPr>
          </a:p>
        </p:txBody>
      </p:sp>
      <p:pic>
        <p:nvPicPr>
          <p:cNvPr id="32772" name="Picture 3" descr="S:\2011-12\Photos\Reception\Reception Reeves\Spring 2\picture 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16413"/>
            <a:ext cx="365283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983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711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9388" y="115888"/>
            <a:ext cx="87852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u="sng" dirty="0">
                <a:latin typeface="Arial" pitchFamily="34" charset="0"/>
              </a:rPr>
              <a:t>Events coming up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b="1" u="sng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u="sng" dirty="0" smtClean="0">
                <a:latin typeface="Arial" pitchFamily="34" charset="0"/>
              </a:rPr>
              <a:t>Class assemblies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Arial" pitchFamily="34" charset="0"/>
              </a:rPr>
              <a:t>Y3 St Bernadette (Miss Walker) Friday 30</a:t>
            </a:r>
            <a:r>
              <a:rPr lang="en-GB" altLang="en-US" sz="2400" baseline="30000" dirty="0" smtClean="0">
                <a:latin typeface="Arial" pitchFamily="34" charset="0"/>
              </a:rPr>
              <a:t>th</a:t>
            </a:r>
            <a:r>
              <a:rPr lang="en-GB" altLang="en-US" sz="2400" dirty="0" smtClean="0">
                <a:latin typeface="Arial" pitchFamily="34" charset="0"/>
              </a:rPr>
              <a:t> September – 9:45am (Main Building Top Hall)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Arial" pitchFamily="34" charset="0"/>
              </a:rPr>
              <a:t>Y3 St Martin (Miss Smith) Thursday 24</a:t>
            </a:r>
            <a:r>
              <a:rPr lang="en-GB" altLang="en-US" sz="2400" baseline="30000" dirty="0" smtClean="0">
                <a:latin typeface="Arial" pitchFamily="34" charset="0"/>
              </a:rPr>
              <a:t>th</a:t>
            </a:r>
            <a:r>
              <a:rPr lang="en-GB" altLang="en-US" sz="2400" dirty="0" smtClean="0">
                <a:latin typeface="Arial" pitchFamily="34" charset="0"/>
              </a:rPr>
              <a:t> November - 9:45am (Main Building Top Hall) </a:t>
            </a:r>
            <a:endParaRPr lang="en-GB" altLang="en-US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sz="2000" dirty="0" smtClean="0"/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GB" altLang="en-US" sz="2800" b="1" u="sng" dirty="0" smtClean="0">
                <a:solidFill>
                  <a:srgbClr val="000000"/>
                </a:solidFill>
                <a:latin typeface="Arial" pitchFamily="34" charset="0"/>
              </a:rPr>
              <a:t>Parents</a:t>
            </a:r>
            <a:r>
              <a:rPr lang="en-GB" altLang="en-US" sz="2800" b="1" u="sng" dirty="0">
                <a:solidFill>
                  <a:srgbClr val="000000"/>
                </a:solidFill>
                <a:latin typeface="Arial" pitchFamily="34" charset="0"/>
              </a:rPr>
              <a:t>’ Evenings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Arial" pitchFamily="34" charset="0"/>
              </a:rPr>
              <a:t>Tuesday 1</a:t>
            </a:r>
            <a:r>
              <a:rPr lang="en-GB" altLang="en-US" sz="2400" baseline="30000" dirty="0" smtClean="0">
                <a:latin typeface="Arial" pitchFamily="34" charset="0"/>
              </a:rPr>
              <a:t>st</a:t>
            </a:r>
            <a:r>
              <a:rPr lang="en-GB" altLang="en-US" sz="2400" dirty="0" smtClean="0">
                <a:latin typeface="Arial" pitchFamily="34" charset="0"/>
              </a:rPr>
              <a:t> November</a:t>
            </a:r>
            <a:endParaRPr lang="en-GB" altLang="en-US" sz="24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Arial" pitchFamily="34" charset="0"/>
              </a:rPr>
              <a:t>Thursday 3</a:t>
            </a:r>
            <a:r>
              <a:rPr lang="en-GB" altLang="en-US" sz="2400" baseline="30000" dirty="0" smtClean="0">
                <a:latin typeface="Arial" pitchFamily="34" charset="0"/>
              </a:rPr>
              <a:t>rd</a:t>
            </a:r>
            <a:r>
              <a:rPr lang="en-GB" altLang="en-US" sz="2400" dirty="0" smtClean="0">
                <a:latin typeface="Arial" pitchFamily="34" charset="0"/>
              </a:rPr>
              <a:t> November</a:t>
            </a:r>
            <a:endParaRPr lang="en-GB" altLang="en-US" sz="24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24744"/>
            <a:ext cx="4258816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u="sng" dirty="0" smtClean="0">
                <a:latin typeface="Arial" charset="0"/>
              </a:rPr>
              <a:t>St Martin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 altLang="en-US" sz="2800" dirty="0" smtClean="0">
                <a:latin typeface="Arial" charset="0"/>
              </a:rPr>
              <a:t>Miss Holloway – Learning Support </a:t>
            </a:r>
            <a:r>
              <a:rPr lang="en-GB" altLang="en-US" sz="2800" dirty="0" err="1" smtClean="0">
                <a:latin typeface="Arial" charset="0"/>
              </a:rPr>
              <a:t>Assitant</a:t>
            </a:r>
            <a:r>
              <a:rPr lang="en-GB" altLang="en-US" sz="2800" dirty="0" smtClean="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GB" altLang="en-US" sz="2800" dirty="0" smtClean="0">
                <a:latin typeface="Arial" charset="0"/>
              </a:rPr>
              <a:t>Miss Fennell – 1:1 Learning Support </a:t>
            </a:r>
            <a:r>
              <a:rPr lang="en-GB" altLang="en-US" sz="2800" dirty="0" err="1" smtClean="0">
                <a:latin typeface="Arial" charset="0"/>
              </a:rPr>
              <a:t>Assisstant</a:t>
            </a:r>
            <a:r>
              <a:rPr lang="en-GB" altLang="en-US" sz="2800" dirty="0" smtClean="0">
                <a:latin typeface="Arial" charset="0"/>
              </a:rPr>
              <a:t> </a:t>
            </a:r>
            <a:endParaRPr lang="en-US" altLang="en-US" sz="28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 err="1" smtClean="0">
                <a:latin typeface="Arial" charset="0"/>
              </a:rPr>
              <a:t>Mrs</a:t>
            </a:r>
            <a:r>
              <a:rPr lang="en-US" altLang="en-US" sz="2800" dirty="0" smtClean="0">
                <a:latin typeface="Arial" charset="0"/>
              </a:rPr>
              <a:t> Smith Learning Support Assistant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894835" cy="1066892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139952" y="1156132"/>
            <a:ext cx="42588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GB" altLang="en-US" u="sng" dirty="0" smtClean="0">
                <a:latin typeface="Arial" charset="0"/>
              </a:rPr>
              <a:t>St Bernadette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 alt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 err="1" smtClean="0">
                <a:latin typeface="Arial" charset="0"/>
              </a:rPr>
              <a:t>Mrs</a:t>
            </a:r>
            <a:r>
              <a:rPr lang="en-US" altLang="en-US" sz="2800" dirty="0" smtClean="0">
                <a:latin typeface="Arial" charset="0"/>
              </a:rPr>
              <a:t> Smith - Learning Support Assistant </a:t>
            </a:r>
          </a:p>
          <a:p>
            <a:pPr>
              <a:spcBef>
                <a:spcPct val="0"/>
              </a:spcBef>
            </a:pPr>
            <a:r>
              <a:rPr lang="en-GB" altLang="en-US" sz="2800" dirty="0" smtClean="0">
                <a:latin typeface="Arial" charset="0"/>
              </a:rPr>
              <a:t>Miss </a:t>
            </a:r>
            <a:r>
              <a:rPr lang="en-GB" altLang="en-US" sz="2800" dirty="0" err="1" smtClean="0">
                <a:latin typeface="Arial" charset="0"/>
              </a:rPr>
              <a:t>Hegley</a:t>
            </a:r>
            <a:r>
              <a:rPr lang="en-GB" altLang="en-US" sz="2800" dirty="0" smtClean="0">
                <a:latin typeface="Arial" charset="0"/>
              </a:rPr>
              <a:t> – 1:1 Learning Support </a:t>
            </a:r>
            <a:r>
              <a:rPr lang="en-GB" altLang="en-US" sz="2800" dirty="0" err="1" smtClean="0">
                <a:latin typeface="Arial" charset="0"/>
              </a:rPr>
              <a:t>Asssistant</a:t>
            </a:r>
            <a:r>
              <a:rPr lang="en-GB" altLang="en-US" sz="2800" dirty="0" smtClean="0">
                <a:latin typeface="Arial" charset="0"/>
              </a:rPr>
              <a:t> </a:t>
            </a:r>
            <a:endParaRPr lang="en-US" altLang="en-US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solidFill>
                  <a:srgbClr val="404040"/>
                </a:solidFill>
              </a:rPr>
              <a:t>Information</a:t>
            </a:r>
          </a:p>
        </p:txBody>
      </p:sp>
      <p:sp>
        <p:nvSpPr>
          <p:cNvPr id="22530" name="Content Placeholder 6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1800" dirty="0" smtClean="0"/>
              <a:t>You can find out what is going on in school/class in several different ways:</a:t>
            </a:r>
            <a:r>
              <a:rPr lang="en-US" sz="1800" dirty="0">
                <a:cs typeface="Arial" charset="0"/>
              </a:rPr>
              <a:t>Website - </a:t>
            </a:r>
            <a:r>
              <a:rPr lang="en-US" sz="1800" u="heavy" dirty="0" smtClean="0">
                <a:cs typeface="Arial" charset="0"/>
                <a:hlinkClick r:id="rId2"/>
              </a:rPr>
              <a:t>www.sacredheart.islington.sch.uk</a:t>
            </a:r>
            <a:r>
              <a:rPr lang="en-US" sz="1800" u="heavy" dirty="0" smtClean="0">
                <a:cs typeface="Arial" charset="0"/>
              </a:rPr>
              <a:t> </a:t>
            </a:r>
            <a:endParaRPr lang="en-GB" sz="1800" dirty="0">
              <a:cs typeface="Arial" charset="0"/>
            </a:endParaRPr>
          </a:p>
          <a:p>
            <a:pPr>
              <a:defRPr/>
            </a:pPr>
            <a:r>
              <a:rPr lang="en-US" sz="1800" dirty="0">
                <a:cs typeface="Arial" charset="0"/>
              </a:rPr>
              <a:t>Curriculum/topic maps</a:t>
            </a:r>
          </a:p>
          <a:p>
            <a:pPr>
              <a:defRPr/>
            </a:pPr>
            <a:r>
              <a:rPr lang="en-US" sz="1800" dirty="0">
                <a:cs typeface="Arial" charset="0"/>
              </a:rPr>
              <a:t>Twitter account : SacredHeart_CS</a:t>
            </a:r>
            <a:endParaRPr lang="en-GB" sz="1800" dirty="0">
              <a:cs typeface="Arial" charset="0"/>
            </a:endParaRPr>
          </a:p>
          <a:p>
            <a:pPr>
              <a:defRPr/>
            </a:pPr>
            <a:r>
              <a:rPr lang="en-US" sz="1800" dirty="0">
                <a:cs typeface="Arial" charset="0"/>
              </a:rPr>
              <a:t>Class assemblies</a:t>
            </a:r>
            <a:endParaRPr lang="en-GB" sz="1800" dirty="0">
              <a:cs typeface="Arial" charset="0"/>
            </a:endParaRPr>
          </a:p>
          <a:p>
            <a:pPr>
              <a:defRPr/>
            </a:pPr>
            <a:r>
              <a:rPr lang="en-US" sz="1800" dirty="0">
                <a:cs typeface="Arial" charset="0"/>
              </a:rPr>
              <a:t>Parent’s evening (Autumn &amp; Spring terms)</a:t>
            </a:r>
            <a:endParaRPr lang="en-GB" sz="1800" dirty="0">
              <a:cs typeface="Arial" charset="0"/>
            </a:endParaRPr>
          </a:p>
          <a:p>
            <a:pPr>
              <a:defRPr/>
            </a:pPr>
            <a:r>
              <a:rPr lang="en-US" sz="1800" dirty="0">
                <a:cs typeface="Arial" charset="0"/>
              </a:rPr>
              <a:t>End of year reports  (Summer Term)</a:t>
            </a:r>
            <a:endParaRPr lang="en-GB" sz="1800" dirty="0">
              <a:cs typeface="Arial" charset="0"/>
            </a:endParaRPr>
          </a:p>
          <a:p>
            <a:pPr>
              <a:defRPr/>
            </a:pPr>
            <a:r>
              <a:rPr lang="en-US" sz="1800" dirty="0">
                <a:cs typeface="Arial" charset="0"/>
              </a:rPr>
              <a:t>Notes/letters sent home</a:t>
            </a:r>
            <a:endParaRPr lang="en-GB" sz="1800" dirty="0">
              <a:cs typeface="Arial" charset="0"/>
            </a:endParaRPr>
          </a:p>
          <a:p>
            <a:pPr>
              <a:defRPr/>
            </a:pPr>
            <a:r>
              <a:rPr lang="en-US" sz="1800" dirty="0">
                <a:cs typeface="Arial" charset="0"/>
              </a:rPr>
              <a:t>Text messages (ensure school office has up to date </a:t>
            </a:r>
            <a:r>
              <a:rPr lang="en-US" sz="1800" dirty="0" smtClean="0">
                <a:cs typeface="Arial" charset="0"/>
              </a:rPr>
              <a:t>details)</a:t>
            </a:r>
          </a:p>
          <a:p>
            <a:pPr>
              <a:defRPr/>
            </a:pPr>
            <a:r>
              <a:rPr lang="en-US" sz="1800" dirty="0" smtClean="0">
                <a:cs typeface="Arial" charset="0"/>
              </a:rPr>
              <a:t>Weekly newsletters (and </a:t>
            </a:r>
            <a:r>
              <a:rPr lang="en-US" sz="1800" dirty="0">
                <a:cs typeface="Arial" charset="0"/>
              </a:rPr>
              <a:t>put on the school website</a:t>
            </a:r>
            <a:r>
              <a:rPr lang="en-US" sz="1800" dirty="0" smtClean="0">
                <a:cs typeface="Arial" charset="0"/>
              </a:rPr>
              <a:t>)</a:t>
            </a:r>
            <a:endParaRPr lang="en-GB" sz="18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0"/>
            <a:chExt cx="14400" cy="108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" y="326"/>
              <a:ext cx="3374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" y="1431"/>
              <a:ext cx="11810" cy="7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3563938" y="6237288"/>
            <a:ext cx="40687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u="heavy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5"/>
              </a:rPr>
              <a:t>http://www.sacredheart.islington.sch.uk/</a:t>
            </a:r>
            <a:endParaRPr lang="en-GB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Subjects we study</a:t>
            </a:r>
          </a:p>
        </p:txBody>
      </p:sp>
      <p:sp>
        <p:nvSpPr>
          <p:cNvPr id="23554" name="Title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Religious Education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English (Reading, </a:t>
            </a:r>
            <a:r>
              <a:rPr lang="en-GB" sz="2400" dirty="0"/>
              <a:t>W</a:t>
            </a:r>
            <a:r>
              <a:rPr lang="en-GB" sz="2400" dirty="0" smtClean="0"/>
              <a:t>riting, </a:t>
            </a:r>
            <a:r>
              <a:rPr lang="en-GB" sz="2400" dirty="0"/>
              <a:t>H</a:t>
            </a:r>
            <a:r>
              <a:rPr lang="en-GB" sz="2400" dirty="0" smtClean="0"/>
              <a:t>andwriting, Grammar, Punctuation and Spelling)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Maths </a:t>
            </a: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Science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History /Geography (half termly basis)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Art/Design Technology (half termly basis)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Computing ( Taught by specialist teacher)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Music (Taught by specialist teacher)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Spanish (Summer Term 2)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Physical Education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Personal, Social, Health, Citizenship and Emotional Education</a:t>
            </a:r>
            <a:br>
              <a:rPr lang="en-GB" sz="2400" dirty="0" smtClean="0"/>
            </a:b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Religious Education Topics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96944" cy="172819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846043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79938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Year 3 Curriculum Topics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33" y="908720"/>
            <a:ext cx="8236770" cy="2042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29" y="2951312"/>
            <a:ext cx="8364251" cy="2853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21320</TotalTime>
  <Words>1519</Words>
  <Application>Microsoft Office PowerPoint</Application>
  <PresentationFormat>On-screen Show (4:3)</PresentationFormat>
  <Paragraphs>177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80</vt:lpstr>
      <vt:lpstr>Parent/carer Information Meeting </vt:lpstr>
      <vt:lpstr>PowerPoint Presentation</vt:lpstr>
      <vt:lpstr>Leadership Team</vt:lpstr>
      <vt:lpstr>PowerPoint Presentation</vt:lpstr>
      <vt:lpstr>Information</vt:lpstr>
      <vt:lpstr>PowerPoint Presentation</vt:lpstr>
      <vt:lpstr>Subjects we study</vt:lpstr>
      <vt:lpstr>Religious Education Topics</vt:lpstr>
      <vt:lpstr>Year 3 Curriculum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 tables</vt:lpstr>
      <vt:lpstr>PowerPoint Presentation</vt:lpstr>
      <vt:lpstr>Behaviour and Expectations </vt:lpstr>
      <vt:lpstr>Behaviour and Expectations </vt:lpstr>
      <vt:lpstr>Behaviour and Expectations </vt:lpstr>
      <vt:lpstr>Behaviour and Expectations </vt:lpstr>
      <vt:lpstr>Social Media outside of school</vt:lpstr>
      <vt:lpstr>Social Media outside of school</vt:lpstr>
      <vt:lpstr>Place 2 Be</vt:lpstr>
      <vt:lpstr>PowerPoint Presentation</vt:lpstr>
      <vt:lpstr>PowerPoint Presentation</vt:lpstr>
      <vt:lpstr>PowerPoint Presentation</vt:lpstr>
      <vt:lpstr>Communicating with the teacher</vt:lpstr>
      <vt:lpstr>PowerPoint Presentation</vt:lpstr>
      <vt:lpstr>PowerPoint Presentation</vt:lpstr>
      <vt:lpstr> Safeguarding is everyone’s responsibility </vt:lpstr>
      <vt:lpstr>PowerPoint Presentation</vt:lpstr>
      <vt:lpstr>Contact Numbers </vt:lpstr>
      <vt:lpstr>FRIENDS OF SACRED HEART (FOSH)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into School</dc:title>
  <dc:creator>Mana Pipkin</dc:creator>
  <cp:lastModifiedBy>Katie Walker</cp:lastModifiedBy>
  <cp:revision>113</cp:revision>
  <cp:lastPrinted>2018-09-17T07:19:52Z</cp:lastPrinted>
  <dcterms:created xsi:type="dcterms:W3CDTF">2011-01-31T14:11:58Z</dcterms:created>
  <dcterms:modified xsi:type="dcterms:W3CDTF">2022-09-13T07:50:55Z</dcterms:modified>
</cp:coreProperties>
</file>