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15"/>
  </p:notesMasterIdLst>
  <p:sldIdLst>
    <p:sldId id="256" r:id="rId4"/>
    <p:sldId id="257" r:id="rId5"/>
    <p:sldId id="258" r:id="rId6"/>
    <p:sldId id="259" r:id="rId7"/>
    <p:sldId id="260" r:id="rId8"/>
    <p:sldId id="261" r:id="rId9"/>
    <p:sldId id="262" r:id="rId10"/>
    <p:sldId id="263" r:id="rId11"/>
    <p:sldId id="264" r:id="rId12"/>
    <p:sldId id="265"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05" d="100"/>
          <a:sy n="105" d="100"/>
        </p:scale>
        <p:origin x="120"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84B40-2C3C-43CF-BDAD-74854D11720B}" type="datetimeFigureOut">
              <a:rPr lang="en-GB" smtClean="0"/>
              <a:t>23/02/2022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627225-6FEB-4E35-8FBC-59B8FDB09017}" type="slidenum">
              <a:rPr lang="en-GB" smtClean="0"/>
              <a:t>‹#›</a:t>
            </a:fld>
            <a:endParaRPr lang="en-GB"/>
          </a:p>
        </p:txBody>
      </p:sp>
    </p:spTree>
    <p:extLst>
      <p:ext uri="{BB962C8B-B14F-4D97-AF65-F5344CB8AC3E}">
        <p14:creationId xmlns:p14="http://schemas.microsoft.com/office/powerpoint/2010/main" val="349265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2109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081187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1213868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2931509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037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858647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3577792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33464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1215584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5024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0083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4F90555-1037-4871-A95A-087255698917}" type="datetimeFigureOut">
              <a:rPr lang="en-GB" smtClean="0"/>
              <a:t>23/02/2022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5EB0DF-08A5-4B01-8133-C7040A740512}" type="slidenum">
              <a:rPr lang="en-GB" smtClean="0"/>
              <a:t>‹#›</a:t>
            </a:fld>
            <a:endParaRPr lang="en-GB"/>
          </a:p>
        </p:txBody>
      </p:sp>
    </p:spTree>
    <p:extLst>
      <p:ext uri="{BB962C8B-B14F-4D97-AF65-F5344CB8AC3E}">
        <p14:creationId xmlns:p14="http://schemas.microsoft.com/office/powerpoint/2010/main" val="1597634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4F90555-1037-4871-A95A-087255698917}" type="datetimeFigureOut">
              <a:rPr lang="en-GB" smtClean="0"/>
              <a:t>23/02/2022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5EB0DF-08A5-4B01-8133-C7040A740512}" type="slidenum">
              <a:rPr lang="en-GB" smtClean="0"/>
              <a:t>‹#›</a:t>
            </a:fld>
            <a:endParaRPr lang="en-GB"/>
          </a:p>
        </p:txBody>
      </p:sp>
    </p:spTree>
    <p:extLst>
      <p:ext uri="{BB962C8B-B14F-4D97-AF65-F5344CB8AC3E}">
        <p14:creationId xmlns:p14="http://schemas.microsoft.com/office/powerpoint/2010/main" val="180255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4F90555-1037-4871-A95A-087255698917}" type="datetimeFigureOut">
              <a:rPr lang="en-GB" smtClean="0"/>
              <a:t>23/02/2022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5EB0DF-08A5-4B01-8133-C7040A740512}" type="slidenum">
              <a:rPr lang="en-GB" smtClean="0"/>
              <a:t>‹#›</a:t>
            </a:fld>
            <a:endParaRPr lang="en-GB"/>
          </a:p>
        </p:txBody>
      </p:sp>
    </p:spTree>
    <p:extLst>
      <p:ext uri="{BB962C8B-B14F-4D97-AF65-F5344CB8AC3E}">
        <p14:creationId xmlns:p14="http://schemas.microsoft.com/office/powerpoint/2010/main" val="3082641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550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050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553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16790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87536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6977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3214969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970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4F90555-1037-4871-A95A-087255698917}" type="datetimeFigureOut">
              <a:rPr lang="en-GB" smtClean="0"/>
              <a:t>23/02/2022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5EB0DF-08A5-4B01-8133-C7040A740512}" type="slidenum">
              <a:rPr lang="en-GB" smtClean="0"/>
              <a:t>‹#›</a:t>
            </a:fld>
            <a:endParaRPr lang="en-GB"/>
          </a:p>
        </p:txBody>
      </p:sp>
    </p:spTree>
    <p:extLst>
      <p:ext uri="{BB962C8B-B14F-4D97-AF65-F5344CB8AC3E}">
        <p14:creationId xmlns:p14="http://schemas.microsoft.com/office/powerpoint/2010/main" val="3502565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3637186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167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B1524F4-450B-494A-8168-C27743591B4F}" type="datetimeFigureOut">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2/23/2022</a:t>
            </a:fld>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79301055-81AA-C044-9423-EC0F2F6D7467}" type="slidenum">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97662744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F90555-1037-4871-A95A-087255698917}" type="datetimeFigureOut">
              <a:rPr lang="en-GB" smtClean="0"/>
              <a:t>23/02/2022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5EB0DF-08A5-4B01-8133-C7040A740512}" type="slidenum">
              <a:rPr lang="en-GB" smtClean="0"/>
              <a:t>‹#›</a:t>
            </a:fld>
            <a:endParaRPr lang="en-GB"/>
          </a:p>
        </p:txBody>
      </p:sp>
    </p:spTree>
    <p:extLst>
      <p:ext uri="{BB962C8B-B14F-4D97-AF65-F5344CB8AC3E}">
        <p14:creationId xmlns:p14="http://schemas.microsoft.com/office/powerpoint/2010/main" val="2451832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4F90555-1037-4871-A95A-087255698917}" type="datetimeFigureOut">
              <a:rPr lang="en-GB" smtClean="0"/>
              <a:t>23/02/2022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5EB0DF-08A5-4B01-8133-C7040A740512}" type="slidenum">
              <a:rPr lang="en-GB" smtClean="0"/>
              <a:t>‹#›</a:t>
            </a:fld>
            <a:endParaRPr lang="en-GB"/>
          </a:p>
        </p:txBody>
      </p:sp>
    </p:spTree>
    <p:extLst>
      <p:ext uri="{BB962C8B-B14F-4D97-AF65-F5344CB8AC3E}">
        <p14:creationId xmlns:p14="http://schemas.microsoft.com/office/powerpoint/2010/main" val="1100507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4F90555-1037-4871-A95A-087255698917}" type="datetimeFigureOut">
              <a:rPr lang="en-GB" smtClean="0"/>
              <a:t>23/02/2022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5EB0DF-08A5-4B01-8133-C7040A740512}" type="slidenum">
              <a:rPr lang="en-GB" smtClean="0"/>
              <a:t>‹#›</a:t>
            </a:fld>
            <a:endParaRPr lang="en-GB"/>
          </a:p>
        </p:txBody>
      </p:sp>
    </p:spTree>
    <p:extLst>
      <p:ext uri="{BB962C8B-B14F-4D97-AF65-F5344CB8AC3E}">
        <p14:creationId xmlns:p14="http://schemas.microsoft.com/office/powerpoint/2010/main" val="3035051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4F90555-1037-4871-A95A-087255698917}" type="datetimeFigureOut">
              <a:rPr lang="en-GB" smtClean="0"/>
              <a:t>23/02/2022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5EB0DF-08A5-4B01-8133-C7040A740512}" type="slidenum">
              <a:rPr lang="en-GB" smtClean="0"/>
              <a:t>‹#›</a:t>
            </a:fld>
            <a:endParaRPr lang="en-GB"/>
          </a:p>
        </p:txBody>
      </p:sp>
    </p:spTree>
    <p:extLst>
      <p:ext uri="{BB962C8B-B14F-4D97-AF65-F5344CB8AC3E}">
        <p14:creationId xmlns:p14="http://schemas.microsoft.com/office/powerpoint/2010/main" val="2483637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F90555-1037-4871-A95A-087255698917}" type="datetimeFigureOut">
              <a:rPr lang="en-GB" smtClean="0"/>
              <a:t>23/02/2022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5EB0DF-08A5-4B01-8133-C7040A740512}" type="slidenum">
              <a:rPr lang="en-GB" smtClean="0"/>
              <a:t>‹#›</a:t>
            </a:fld>
            <a:endParaRPr lang="en-GB"/>
          </a:p>
        </p:txBody>
      </p:sp>
    </p:spTree>
    <p:extLst>
      <p:ext uri="{BB962C8B-B14F-4D97-AF65-F5344CB8AC3E}">
        <p14:creationId xmlns:p14="http://schemas.microsoft.com/office/powerpoint/2010/main" val="265327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F90555-1037-4871-A95A-087255698917}" type="datetimeFigureOut">
              <a:rPr lang="en-GB" smtClean="0"/>
              <a:t>23/02/2022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5EB0DF-08A5-4B01-8133-C7040A740512}" type="slidenum">
              <a:rPr lang="en-GB" smtClean="0"/>
              <a:t>‹#›</a:t>
            </a:fld>
            <a:endParaRPr lang="en-GB"/>
          </a:p>
        </p:txBody>
      </p:sp>
    </p:spTree>
    <p:extLst>
      <p:ext uri="{BB962C8B-B14F-4D97-AF65-F5344CB8AC3E}">
        <p14:creationId xmlns:p14="http://schemas.microsoft.com/office/powerpoint/2010/main" val="3655759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F90555-1037-4871-A95A-087255698917}" type="datetimeFigureOut">
              <a:rPr lang="en-GB" smtClean="0"/>
              <a:t>23/02/2022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5EB0DF-08A5-4B01-8133-C7040A740512}" type="slidenum">
              <a:rPr lang="en-GB" smtClean="0"/>
              <a:t>‹#›</a:t>
            </a:fld>
            <a:endParaRPr lang="en-GB"/>
          </a:p>
        </p:txBody>
      </p:sp>
    </p:spTree>
    <p:extLst>
      <p:ext uri="{BB962C8B-B14F-4D97-AF65-F5344CB8AC3E}">
        <p14:creationId xmlns:p14="http://schemas.microsoft.com/office/powerpoint/2010/main" val="189959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90555-1037-4871-A95A-087255698917}" type="datetimeFigureOut">
              <a:rPr lang="en-GB" smtClean="0"/>
              <a:t>23/02/2022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EB0DF-08A5-4B01-8133-C7040A740512}" type="slidenum">
              <a:rPr lang="en-GB" smtClean="0"/>
              <a:t>‹#›</a:t>
            </a:fld>
            <a:endParaRPr lang="en-GB"/>
          </a:p>
        </p:txBody>
      </p:sp>
    </p:spTree>
    <p:extLst>
      <p:ext uri="{BB962C8B-B14F-4D97-AF65-F5344CB8AC3E}">
        <p14:creationId xmlns:p14="http://schemas.microsoft.com/office/powerpoint/2010/main" val="3864037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3988279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extLst>
      <p:ext uri="{BB962C8B-B14F-4D97-AF65-F5344CB8AC3E}">
        <p14:creationId xmlns:p14="http://schemas.microsoft.com/office/powerpoint/2010/main" val="34806050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tif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video" Target="https://www.youtube.com/embed/NTC0PbtmeUA?feature=oembed"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0.tiff"/><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rPr>
              <a:t>Reading and spelling</a:t>
            </a:r>
          </a:p>
        </p:txBody>
      </p:sp>
    </p:spTree>
    <p:extLst>
      <p:ext uri="{BB962C8B-B14F-4D97-AF65-F5344CB8AC3E}">
        <p14:creationId xmlns:p14="http://schemas.microsoft.com/office/powerpoint/2010/main" val="394958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lumMod val="65000"/>
                    <a:lumOff val="35000"/>
                  </a:srgbClr>
                </a:solidFill>
                <a:effectLst/>
                <a:uLnTx/>
                <a:uFillTx/>
                <a:latin typeface="Calibri"/>
                <a:cs typeface="Calibri"/>
                <a:sym typeface="Calibri" panose="020F0502020204030204" pitchFamily="34" charset="0"/>
              </a:rPr>
              <a:t>Parental involvement in the development of children’s reading skills:  A five-year longitudinal study </a:t>
            </a:r>
            <a:r>
              <a:rPr kumimoji="0" lang="en-US" sz="1400" b="0" i="0" u="none" strike="noStrike" kern="1200" cap="none" spc="0" normalizeH="0" baseline="0" noProof="0" dirty="0">
                <a:ln>
                  <a:noFill/>
                </a:ln>
                <a:solidFill>
                  <a:srgbClr val="000000">
                    <a:lumMod val="65000"/>
                    <a:lumOff val="35000"/>
                  </a:srgbClr>
                </a:solidFill>
                <a:effectLst/>
                <a:uLnTx/>
                <a:uFillTx/>
                <a:latin typeface="Calibri"/>
                <a:cs typeface="Calibri"/>
                <a:sym typeface="Calibri" panose="020F0502020204030204" pitchFamily="34" charset="0"/>
              </a:rPr>
              <a:t>(2002) </a:t>
            </a:r>
            <a:r>
              <a:rPr kumimoji="0" lang="en-US" sz="1400" b="0" i="0" u="none" strike="noStrike" kern="1200" cap="none" spc="0" normalizeH="0" baseline="0" noProof="0" dirty="0" err="1">
                <a:ln>
                  <a:noFill/>
                </a:ln>
                <a:solidFill>
                  <a:srgbClr val="000000">
                    <a:lumMod val="65000"/>
                    <a:lumOff val="35000"/>
                  </a:srgbClr>
                </a:solidFill>
                <a:effectLst/>
                <a:uLnTx/>
                <a:uFillTx/>
                <a:latin typeface="Calibri"/>
                <a:cs typeface="Calibri"/>
                <a:sym typeface="Calibri" panose="020F0502020204030204" pitchFamily="34" charset="0"/>
              </a:rPr>
              <a:t>Senechal</a:t>
            </a:r>
            <a:r>
              <a:rPr kumimoji="0" lang="en-US" sz="1400" b="0" i="0" u="none" strike="noStrike" kern="1200" cap="none" spc="0" normalizeH="0" baseline="0" noProof="0" dirty="0">
                <a:ln>
                  <a:noFill/>
                </a:ln>
                <a:solidFill>
                  <a:srgbClr val="000000">
                    <a:lumMod val="65000"/>
                    <a:lumOff val="35000"/>
                  </a:srgbClr>
                </a:solidFill>
                <a:effectLst/>
                <a:uLnTx/>
                <a:uFillTx/>
                <a:latin typeface="Calibri"/>
                <a:cs typeface="Calibri"/>
                <a:sym typeface="Calibri" panose="020F0502020204030204" pitchFamily="34" charset="0"/>
              </a:rPr>
              <a:t>, M. and </a:t>
            </a:r>
            <a:r>
              <a:rPr kumimoji="0" lang="en-US" sz="1400" b="0" i="0" u="none" strike="noStrike" kern="1200" cap="none" spc="0" normalizeH="0" baseline="0" noProof="0" dirty="0" err="1">
                <a:ln>
                  <a:noFill/>
                </a:ln>
                <a:solidFill>
                  <a:srgbClr val="000000">
                    <a:lumMod val="65000"/>
                    <a:lumOff val="35000"/>
                  </a:srgbClr>
                </a:solidFill>
                <a:effectLst/>
                <a:uLnTx/>
                <a:uFillTx/>
                <a:latin typeface="Calibri"/>
                <a:cs typeface="Calibri"/>
                <a:sym typeface="Calibri" panose="020F0502020204030204" pitchFamily="34" charset="0"/>
              </a:rPr>
              <a:t>Lefvre</a:t>
            </a:r>
            <a:r>
              <a:rPr kumimoji="0" lang="en-US" sz="1400" b="0" i="0" u="none" strike="noStrike" kern="1200" cap="none" spc="0" normalizeH="0" baseline="0" noProof="0" dirty="0">
                <a:ln>
                  <a:noFill/>
                </a:ln>
                <a:solidFill>
                  <a:srgbClr val="000000">
                    <a:lumMod val="65000"/>
                    <a:lumOff val="35000"/>
                  </a:srgbClr>
                </a:solidFill>
                <a:effectLst/>
                <a:uLnTx/>
                <a:uFillTx/>
                <a:latin typeface="Calibri"/>
                <a:cs typeface="Calibri"/>
                <a:sym typeface="Calibri" panose="020F0502020204030204" pitchFamily="34" charset="0"/>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79762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sym typeface="Calibri" panose="020F0502020204030204" pitchFamily="34" charset="0"/>
            </a:endParaRPr>
          </a:p>
        </p:txBody>
      </p:sp>
      <p:pic>
        <p:nvPicPr>
          <p:cNvPr id="5" name="Picture 4">
            <a:extLst>
              <a:ext uri="{FF2B5EF4-FFF2-40B4-BE49-F238E27FC236}">
                <a16:creationId xmlns:a16="http://schemas.microsoft.com/office/drawing/2014/main"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endParaRPr>
            </a:p>
          </p:txBody>
        </p:sp>
        <p:sp>
          <p:nvSpPr>
            <p:cNvPr id="6" name="Rectangle 5">
              <a:extLst>
                <a:ext uri="{FF2B5EF4-FFF2-40B4-BE49-F238E27FC236}">
                  <a16:creationId xmlns:a16="http://schemas.microsoft.com/office/drawing/2014/main"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sym typeface="Calibri" panose="020F0502020204030204" pitchFamily="34" charset="0"/>
              </a:endParaRPr>
            </a:p>
          </p:txBody>
        </p:sp>
      </p:grpSp>
    </p:spTree>
    <p:extLst>
      <p:ext uri="{BB962C8B-B14F-4D97-AF65-F5344CB8AC3E}">
        <p14:creationId xmlns:p14="http://schemas.microsoft.com/office/powerpoint/2010/main" val="69172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308993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sym typeface="Calibri" panose="020F0502020204030204" pitchFamily="34" charset="0"/>
            </a:endParaRPr>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140576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2" name="Online Media 1" descr="How we teach tricky words">
            <a:hlinkClick r:id="" action="ppaction://media"/>
            <a:extLst>
              <a:ext uri="{FF2B5EF4-FFF2-40B4-BE49-F238E27FC236}">
                <a16:creationId xmlns:a16="http://schemas.microsoft.com/office/drawing/2014/main" id="{51527262-8363-1841-AC54-DBB40AE1BB89}"/>
              </a:ext>
            </a:extLst>
          </p:cNvPr>
          <p:cNvPicPr>
            <a:picLocks noRot="1" noChangeAspect="1"/>
          </p:cNvPicPr>
          <p:nvPr>
            <a:videoFile r:link="rId1"/>
          </p:nvPr>
        </p:nvPicPr>
        <p:blipFill>
          <a:blip r:embed="rId4"/>
          <a:stretch>
            <a:fillRect/>
          </a:stretch>
        </p:blipFill>
        <p:spPr>
          <a:xfrm>
            <a:off x="2640094" y="1988840"/>
            <a:ext cx="6911812" cy="3905174"/>
          </a:xfrm>
          <a:prstGeom prst="rect">
            <a:avLst/>
          </a:prstGeom>
        </p:spPr>
      </p:pic>
    </p:spTree>
    <p:extLst>
      <p:ext uri="{BB962C8B-B14F-4D97-AF65-F5344CB8AC3E}">
        <p14:creationId xmlns:p14="http://schemas.microsoft.com/office/powerpoint/2010/main" val="341118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255651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416774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EE7E30"/>
              </a:solidFill>
              <a:effectLst/>
              <a:uLnTx/>
              <a:uFillTx/>
              <a:latin typeface="Calibri" panose="020F0502020204030204"/>
              <a:ea typeface="+mj-ea"/>
              <a:cs typeface="+mj-cs"/>
              <a:sym typeface="Calibri" panose="020F0502020204030204" pitchFamily="34" charset="0"/>
            </a:endParaRPr>
          </a:p>
        </p:txBody>
      </p:sp>
      <p:pic>
        <p:nvPicPr>
          <p:cNvPr id="12" name="Picture 11" descr="A picture containing table&#10;&#10;Description automatically generated">
            <a:extLst>
              <a:ext uri="{FF2B5EF4-FFF2-40B4-BE49-F238E27FC236}">
                <a16:creationId xmlns:a16="http://schemas.microsoft.com/office/drawing/2014/main"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189550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399510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panose="020F0502020204030204" pitchFamily="34" charset="0"/>
              </a:rPr>
              <a:t>Reading at home</a:t>
            </a:r>
          </a:p>
        </p:txBody>
      </p:sp>
    </p:spTree>
    <p:extLst>
      <p:ext uri="{BB962C8B-B14F-4D97-AF65-F5344CB8AC3E}">
        <p14:creationId xmlns:p14="http://schemas.microsoft.com/office/powerpoint/2010/main" val="342117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496</Words>
  <Application>Microsoft Office PowerPoint</Application>
  <PresentationFormat>Widescreen</PresentationFormat>
  <Paragraphs>47</Paragraphs>
  <Slides>11</Slides>
  <Notes>11</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11</vt:i4>
      </vt:variant>
    </vt:vector>
  </HeadingPairs>
  <TitlesOfParts>
    <vt:vector size="18" baseType="lpstr">
      <vt:lpstr>Arial</vt:lpstr>
      <vt:lpstr>Calibri</vt:lpstr>
      <vt:lpstr>Calibri Light</vt:lpstr>
      <vt:lpstr>Sassoon Infant Rg</vt:lpstr>
      <vt:lpstr>Office Theme</vt:lpstr>
      <vt:lpstr>Custom Design</vt:lpstr>
      <vt:lpstr>Normal body copy page</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vector>
  </TitlesOfParts>
  <Company>Sacred Heart RC Primary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Aidan Skeffington</dc:creator>
  <cp:lastModifiedBy>Aidan Skeffington</cp:lastModifiedBy>
  <cp:revision>1</cp:revision>
  <dcterms:created xsi:type="dcterms:W3CDTF">2022-02-23T14:36:58Z</dcterms:created>
  <dcterms:modified xsi:type="dcterms:W3CDTF">2022-02-23T14:37:15Z</dcterms:modified>
</cp:coreProperties>
</file>