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20"/>
  </p:notesMasterIdLst>
  <p:sldIdLst>
    <p:sldId id="256" r:id="rId9"/>
    <p:sldId id="457" r:id="rId10"/>
    <p:sldId id="455" r:id="rId11"/>
    <p:sldId id="448" r:id="rId12"/>
    <p:sldId id="420" r:id="rId13"/>
    <p:sldId id="421" r:id="rId14"/>
    <p:sldId id="419" r:id="rId15"/>
    <p:sldId id="341" r:id="rId16"/>
    <p:sldId id="390" r:id="rId17"/>
    <p:sldId id="380" r:id="rId18"/>
    <p:sldId id="442" r:id="rId1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otte Raby" initials="CR" lastIdx="5" clrIdx="0">
    <p:extLst>
      <p:ext uri="{19B8F6BF-5375-455C-9EA6-DF929625EA0E}">
        <p15:presenceInfo xmlns:p15="http://schemas.microsoft.com/office/powerpoint/2012/main" userId="3ce8dd4a77e46e4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2051" autoAdjust="0"/>
    <p:restoredTop sz="77351"/>
  </p:normalViewPr>
  <p:slideViewPr>
    <p:cSldViewPr>
      <p:cViewPr varScale="1">
        <p:scale>
          <a:sx n="85" d="100"/>
          <a:sy n="85" d="100"/>
        </p:scale>
        <p:origin x="12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935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It sounds complicated but it really isn’t!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Some children learn to blend really quickly, and others take a little longer. If your child is finding it difficult, ask your child’s teacher for ways to help at home – playing blending games at home is so helpful!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Show parents this video from the website: 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/resources/for-parents/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0448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what each word means – use our glossary to help: 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/resources/my-letters-and-sounds/getting-started/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We usually teach four new sounds a week and have a review lesson on a Friday. You will get a list of the sounds that we are learning to have at home. This will help you with formation and pronunciation.  </a:t>
            </a:r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We will work our way through the whole Little </a:t>
            </a:r>
            <a:r>
              <a:rPr lang="en-US" i="1" dirty="0" err="1"/>
              <a:t>Wandle</a:t>
            </a:r>
            <a:r>
              <a:rPr lang="en-US" i="1" dirty="0"/>
              <a:t> </a:t>
            </a:r>
            <a:r>
              <a:rPr lang="en-US" i="1" dirty="0" err="1"/>
              <a:t>Programme</a:t>
            </a:r>
            <a:r>
              <a:rPr lang="en-US" i="1" dirty="0"/>
              <a:t> until your child can read fluently.</a:t>
            </a:r>
          </a:p>
        </p:txBody>
      </p:sp>
    </p:spTree>
    <p:extLst>
      <p:ext uri="{BB962C8B-B14F-4D97-AF65-F5344CB8AC3E}">
        <p14:creationId xmlns:p14="http://schemas.microsoft.com/office/powerpoint/2010/main" val="19645393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There are specific resources for the Little </a:t>
            </a:r>
            <a:r>
              <a:rPr lang="en-US" i="1" dirty="0" err="1"/>
              <a:t>Wandle</a:t>
            </a:r>
            <a:r>
              <a:rPr lang="en-US" i="1" dirty="0"/>
              <a:t> </a:t>
            </a:r>
            <a:r>
              <a:rPr lang="en-US" i="1" dirty="0" err="1"/>
              <a:t>Programme</a:t>
            </a:r>
            <a:r>
              <a:rPr lang="en-US" i="1" dirty="0"/>
              <a:t> which the children will be very familiar with. Each sound that we teach to begin with has either a mnemonic (like the astronaut that you can see here) or a phrase like boing-boing for ‘oi’. This helps the children </a:t>
            </a:r>
            <a:r>
              <a:rPr lang="en-US" i="1" dirty="0" err="1"/>
              <a:t>recognise</a:t>
            </a:r>
            <a:r>
              <a:rPr lang="en-US" i="1" dirty="0"/>
              <a:t> and remember the graphemes. Every time we teach a new sound, we also read words during the phonics lesson that contain that new sound so that the children </a:t>
            </a:r>
            <a:r>
              <a:rPr lang="en-US" i="1" dirty="0" err="1"/>
              <a:t>practise</a:t>
            </a:r>
            <a:r>
              <a:rPr lang="en-US" i="1" dirty="0"/>
              <a:t> what they have learned. We then go on to reading a sentence containing some of those words. We have displays in the classroom and on the tables to support the children throughout the day. </a:t>
            </a:r>
          </a:p>
        </p:txBody>
      </p:sp>
    </p:spTree>
    <p:extLst>
      <p:ext uri="{BB962C8B-B14F-4D97-AF65-F5344CB8AC3E}">
        <p14:creationId xmlns:p14="http://schemas.microsoft.com/office/powerpoint/2010/main" val="38969497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We assess your child every six weeks to check progress. Any child who needs extra support has daily keep-up sessions planned for them.</a:t>
            </a:r>
          </a:p>
        </p:txBody>
      </p:sp>
    </p:spTree>
    <p:extLst>
      <p:ext uri="{BB962C8B-B14F-4D97-AF65-F5344CB8AC3E}">
        <p14:creationId xmlns:p14="http://schemas.microsoft.com/office/powerpoint/2010/main" val="3699818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33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2/23/2022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L5YUCPyC5I?feature=oembed" TargetMode="Externa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tiff"/><Relationship Id="rId5" Type="http://schemas.openxmlformats.org/officeDocument/2006/relationships/image" Target="../media/image20.tiff"/><Relationship Id="rId4" Type="http://schemas.openxmlformats.org/officeDocument/2006/relationships/image" Target="../media/image19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8499479" cy="57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</a:rPr>
              <a:t>Parent workshop: </a:t>
            </a:r>
            <a:r>
              <a:rPr lang="en-US" sz="2800" dirty="0">
                <a:solidFill>
                  <a:schemeClr val="bg1"/>
                </a:solidFill>
              </a:rPr>
              <a:t>Phonics and early reading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 dirty="0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9AEEAEB-E0DF-A449-A551-5E1B6661177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12E026-EBF9-F244-AF94-27B3DBD213F8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Phonics</a:t>
            </a:r>
          </a:p>
        </p:txBody>
      </p:sp>
    </p:spTree>
    <p:extLst>
      <p:ext uri="{BB962C8B-B14F-4D97-AF65-F5344CB8AC3E}">
        <p14:creationId xmlns:p14="http://schemas.microsoft.com/office/powerpoint/2010/main" val="24723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4392488" cy="4392488"/>
          </a:xfrm>
        </p:spPr>
        <p:txBody>
          <a:bodyPr lIns="91440" tIns="45720" rIns="91440" bIns="45720" anchor="ctr" anchorCtr="0"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/>
              <a:t>Our school has chosen </a:t>
            </a:r>
            <a:br>
              <a:rPr lang="en-GB" dirty="0"/>
            </a:br>
            <a:r>
              <a:rPr lang="en-GB" i="1" dirty="0"/>
              <a:t>Little </a:t>
            </a:r>
            <a:r>
              <a:rPr lang="en-GB" i="1" dirty="0" err="1"/>
              <a:t>Wandle</a:t>
            </a:r>
            <a:r>
              <a:rPr lang="en-GB" i="1" dirty="0"/>
              <a:t> Letters and Sounds Revised</a:t>
            </a:r>
            <a:r>
              <a:rPr lang="en-GB" dirty="0"/>
              <a:t> as our systematic, synthetic phonics (SSP)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Letters and Sounds Revised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603" y="1916832"/>
            <a:ext cx="6770092" cy="4248472"/>
          </a:xfrm>
          <a:prstGeom prst="roundRect">
            <a:avLst>
              <a:gd name="adj" fmla="val 2638"/>
            </a:avLst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/>
              <a:t>making connections between the sounds of our spoken words and the letters that are used to write them down.</a:t>
            </a:r>
            <a:endParaRPr lang="en-US" sz="4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4000" b="1" dirty="0">
                <a:solidFill>
                  <a:schemeClr val="accent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76CA3B5-91E5-0C42-A06C-51710AD05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Blending to read words</a:t>
            </a:r>
          </a:p>
        </p:txBody>
      </p:sp>
      <p:pic>
        <p:nvPicPr>
          <p:cNvPr id="4" name="Online Media 3" descr="How we teach blending">
            <a:hlinkClick r:id="" action="ppaction://media"/>
            <a:extLst>
              <a:ext uri="{FF2B5EF4-FFF2-40B4-BE49-F238E27FC236}">
                <a16:creationId xmlns:a16="http://schemas.microsoft.com/office/drawing/2014/main" id="{42797611-F16B-2043-A6FF-33703872303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10729" y="1844824"/>
            <a:ext cx="7170541" cy="405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7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Terminology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623392" y="2132856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Phoneme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120A5B3-E8CF-1645-AE51-E5574FE5F74F}"/>
              </a:ext>
            </a:extLst>
          </p:cNvPr>
          <p:cNvSpPr/>
          <p:nvPr/>
        </p:nvSpPr>
        <p:spPr>
          <a:xfrm>
            <a:off x="6888088" y="2103647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Split vowel digraph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623392" y="3111759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6888088" y="3082550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625082" y="41198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6889778" y="4090662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623392" y="5127171"/>
            <a:ext cx="4608512" cy="72008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order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3078291"/>
            <a:ext cx="4850928" cy="4176464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7408" y="2060848"/>
            <a:ext cx="4850928" cy="5184576"/>
          </a:xfrm>
          <a:prstGeom prst="roundRect">
            <a:avLst>
              <a:gd name="adj" fmla="val 2530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35600B1-8DEE-7042-8BB5-4711875F2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Gradually your child learns the entire alphabetic code: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E1D942-2F2C-2E40-A7C5-F612F9DBAA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914"/>
          <a:stretch/>
        </p:blipFill>
        <p:spPr>
          <a:xfrm>
            <a:off x="623392" y="2060848"/>
            <a:ext cx="4850928" cy="5423724"/>
          </a:xfrm>
          <a:prstGeom prst="roundRect">
            <a:avLst>
              <a:gd name="adj" fmla="val 314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1F0601-B503-5F43-8A03-877058285A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564"/>
          <a:stretch/>
        </p:blipFill>
        <p:spPr>
          <a:xfrm>
            <a:off x="6023992" y="2924944"/>
            <a:ext cx="4850928" cy="4487620"/>
          </a:xfrm>
          <a:prstGeom prst="roundRect">
            <a:avLst>
              <a:gd name="adj" fmla="val 3378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559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C1C3FB-22BE-674D-A0B5-A5145EBE50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5980" y="2045703"/>
            <a:ext cx="2010312" cy="28764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8E5868-D84C-7545-A9F1-126E820F7C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83" y="2045703"/>
            <a:ext cx="2057987" cy="29638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790E23-9E32-574E-81CA-4278D9013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we make learning stick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749D0C-0D49-2F4F-BA24-28CF6B89B7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47253" y="2751060"/>
            <a:ext cx="1651150" cy="1675452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  <a:endParaRPr lang="en-US" dirty="0"/>
          </a:p>
        </p:txBody>
      </p:sp>
      <p:pic>
        <p:nvPicPr>
          <p:cNvPr id="15" name="Picture 1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198A57D-E228-0A45-AF74-FCE2257B2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6755" y="2339556"/>
            <a:ext cx="2730514" cy="1716914"/>
          </a:xfrm>
          <a:prstGeom prst="rect">
            <a:avLst/>
          </a:prstGeom>
        </p:spPr>
      </p:pic>
      <p:pic>
        <p:nvPicPr>
          <p:cNvPr id="16" name="Picture 15" descr="A picture containing text&#10;&#10;Description automatically generated">
            <a:extLst>
              <a:ext uri="{FF2B5EF4-FFF2-40B4-BE49-F238E27FC236}">
                <a16:creationId xmlns:a16="http://schemas.microsoft.com/office/drawing/2014/main" id="{08427D23-5B97-BB49-9F61-1AAD3324AC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0336" y="4221088"/>
            <a:ext cx="2730514" cy="1694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757EBA-D8DF-E442-AC59-BD3CEBCEB5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8850" y="3198013"/>
            <a:ext cx="2018257" cy="29081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E2143B-5B1E-3545-90B1-E9199C029D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5033" y="3221851"/>
            <a:ext cx="2050041" cy="288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9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3699B1BC-E66A-8E40-B1ED-E79D03D2F8BC}"/>
              </a:ext>
            </a:extLst>
          </p:cNvPr>
          <p:cNvSpPr txBox="1">
            <a:spLocks/>
          </p:cNvSpPr>
          <p:nvPr/>
        </p:nvSpPr>
        <p:spPr>
          <a:xfrm>
            <a:off x="263352" y="332656"/>
            <a:ext cx="9937104" cy="1152128"/>
          </a:xfrm>
          <a:prstGeom prst="rect">
            <a:avLst/>
          </a:prstGeom>
        </p:spPr>
        <p:txBody>
          <a:bodyPr anchor="b" anchorCtr="0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502020204030204" pitchFamily="34" charset="0"/>
              </a:defRPr>
            </a:lvl9pPr>
          </a:lstStyle>
          <a:p>
            <a:endParaRPr lang="en-US" dirty="0"/>
          </a:p>
        </p:txBody>
      </p:sp>
      <p:pic>
        <p:nvPicPr>
          <p:cNvPr id="12" name="Picture 11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50" y="2086205"/>
            <a:ext cx="4348233" cy="3816423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8064896" cy="1152128"/>
          </a:xfrm>
        </p:spPr>
        <p:txBody>
          <a:bodyPr/>
          <a:lstStyle/>
          <a:p>
            <a:r>
              <a:rPr lang="en-US" dirty="0"/>
              <a:t>We use assessment to match your child the right level of book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5447928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2737" y="2132856"/>
            <a:ext cx="2795209" cy="2638677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3312" y="2739334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1582" y="3253987"/>
            <a:ext cx="2795209" cy="2649858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27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hild writing on a piece of paper&#10;&#10;Description automatically generated with medium confidence">
            <a:extLst>
              <a:ext uri="{FF2B5EF4-FFF2-40B4-BE49-F238E27FC236}">
                <a16:creationId xmlns:a16="http://schemas.microsoft.com/office/drawing/2014/main" id="{D6DFDD0E-EB92-DD41-92A6-796144DC90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51984" y="1968267"/>
            <a:ext cx="5760639" cy="3909005"/>
          </a:xfrm>
          <a:prstGeom prst="roundRect">
            <a:avLst>
              <a:gd name="adj" fmla="val 4317"/>
            </a:avLst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C31C409-33E5-0C4B-8076-B55700B80BF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328592" cy="4392488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>
                <a:solidFill>
                  <a:schemeClr val="accent2"/>
                </a:solidFill>
              </a:rPr>
              <a:t>This means that your child should: </a:t>
            </a: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Know all the sounds and tricky words in their phonics book well</a:t>
            </a: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Read many of the words by silent blending (in their head) – their reading will be automatic</a:t>
            </a:r>
          </a:p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Only need to stop and sound out about 5% of the words by the time they bring the book home – but they should be able to do this on their own.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77FC48-7961-9849-B44F-999E708DB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pPr eaLnBrk="1" hangingPunct="1"/>
            <a:r>
              <a:rPr lang="en-US" sz="3600" dirty="0"/>
              <a:t>Reading a book at the right level</a:t>
            </a:r>
          </a:p>
        </p:txBody>
      </p:sp>
    </p:spTree>
    <p:extLst>
      <p:ext uri="{BB962C8B-B14F-4D97-AF65-F5344CB8AC3E}">
        <p14:creationId xmlns:p14="http://schemas.microsoft.com/office/powerpoint/2010/main" val="199997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13" ma:contentTypeDescription="Create a new document." ma:contentTypeScope="" ma:versionID="bd71908aa7f3363b38879cbe876e6121">
  <xsd:schema xmlns:xsd="http://www.w3.org/2001/XMLSchema" xmlns:xs="http://www.w3.org/2001/XMLSchema" xmlns:p="http://schemas.microsoft.com/office/2006/metadata/properties" xmlns:ns2="b390c623-81a0-476f-984a-5b2ad478ef4f" xmlns:ns3="6d6ce26d-438a-4f93-8ad7-b70bc8847f7f" targetNamespace="http://schemas.microsoft.com/office/2006/metadata/properties" ma:root="true" ma:fieldsID="db6415f476d927de94aea22a5eb4cea6" ns2:_="" ns3:_=""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B8E684-7516-47AC-9294-08AAE612A259}">
  <ds:schemaRefs>
    <ds:schemaRef ds:uri="b390c623-81a0-476f-984a-5b2ad478ef4f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6d6ce26d-438a-4f93-8ad7-b70bc8847f7f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0A21441-236E-4913-9BD5-2514F499D8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90c623-81a0-476f-984a-5b2ad478ef4f"/>
    <ds:schemaRef ds:uri="6d6ce26d-438a-4f93-8ad7-b70bc8847f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37124</TotalTime>
  <Words>443</Words>
  <Application>Microsoft Office PowerPoint</Application>
  <PresentationFormat>Widescreen</PresentationFormat>
  <Paragraphs>39</Paragraphs>
  <Slides>11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Arial</vt:lpstr>
      <vt:lpstr>Calibri</vt:lpstr>
      <vt:lpstr>Calibri Light</vt:lpstr>
      <vt:lpstr>Gotham Narrow Bold</vt:lpstr>
      <vt:lpstr>Open Sans</vt:lpstr>
      <vt:lpstr>Open Sans Light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Little Wandle Letters and Sounds Revised</vt:lpstr>
      <vt:lpstr>Phonics is:</vt:lpstr>
      <vt:lpstr>Blending to read words</vt:lpstr>
      <vt:lpstr>Terminology </vt:lpstr>
      <vt:lpstr>Teaching order </vt:lpstr>
      <vt:lpstr>Gradually your child learns the entire alphabetic code:</vt:lpstr>
      <vt:lpstr>How we make learning stick </vt:lpstr>
      <vt:lpstr>We use assessment to match your child the right level of book</vt:lpstr>
      <vt:lpstr>Reading a book at the right level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Aidan Skeffington</cp:lastModifiedBy>
  <cp:revision>372</cp:revision>
  <cp:lastPrinted>2021-11-08T18:32:12Z</cp:lastPrinted>
  <dcterms:modified xsi:type="dcterms:W3CDTF">2022-02-23T14:39:23Z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</Properties>
</file>